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75" d="100"/>
          <a:sy n="75" d="100"/>
        </p:scale>
        <p:origin x="62" y="11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613607BE-03EA-48D4-8D09-6B29C14C69EF}" type="datetimeFigureOut">
              <a:rPr lang="zh-CN" altLang="en-US" smtClean="0"/>
              <a:t>2020/6/30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66765AD-612D-488F-8BAC-79CE0D84A2AD}" type="slidenum">
              <a:rPr lang="zh-CN" altLang="en-US" smtClean="0"/>
              <a:t>‹#›</a:t>
            </a:fld>
            <a:endParaRPr lang="zh-CN" altLang="en-US"/>
          </a:p>
        </p:txBody>
      </p:sp>
    </p:spTree>
    <p:extLst>
      <p:ext uri="{BB962C8B-B14F-4D97-AF65-F5344CB8AC3E}">
        <p14:creationId xmlns:p14="http://schemas.microsoft.com/office/powerpoint/2010/main" val="2647462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13607BE-03EA-48D4-8D09-6B29C14C69EF}" type="datetimeFigureOut">
              <a:rPr lang="zh-CN" altLang="en-US" smtClean="0"/>
              <a:t>2020/6/30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66765AD-612D-488F-8BAC-79CE0D84A2AD}" type="slidenum">
              <a:rPr lang="zh-CN" altLang="en-US" smtClean="0"/>
              <a:t>‹#›</a:t>
            </a:fld>
            <a:endParaRPr lang="zh-CN" altLang="en-US"/>
          </a:p>
        </p:txBody>
      </p:sp>
    </p:spTree>
    <p:extLst>
      <p:ext uri="{BB962C8B-B14F-4D97-AF65-F5344CB8AC3E}">
        <p14:creationId xmlns:p14="http://schemas.microsoft.com/office/powerpoint/2010/main" val="3960575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13607BE-03EA-48D4-8D09-6B29C14C69EF}" type="datetimeFigureOut">
              <a:rPr lang="zh-CN" altLang="en-US" smtClean="0"/>
              <a:t>2020/6/30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66765AD-612D-488F-8BAC-79CE0D84A2AD}" type="slidenum">
              <a:rPr lang="zh-CN" altLang="en-US" smtClean="0"/>
              <a:t>‹#›</a:t>
            </a:fld>
            <a:endParaRPr lang="zh-CN" altLang="en-US"/>
          </a:p>
        </p:txBody>
      </p:sp>
    </p:spTree>
    <p:extLst>
      <p:ext uri="{BB962C8B-B14F-4D97-AF65-F5344CB8AC3E}">
        <p14:creationId xmlns:p14="http://schemas.microsoft.com/office/powerpoint/2010/main" val="1065876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13607BE-03EA-48D4-8D09-6B29C14C69EF}" type="datetimeFigureOut">
              <a:rPr lang="zh-CN" altLang="en-US" smtClean="0"/>
              <a:t>2020/6/30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66765AD-612D-488F-8BAC-79CE0D84A2AD}" type="slidenum">
              <a:rPr lang="zh-CN" altLang="en-US" smtClean="0"/>
              <a:t>‹#›</a:t>
            </a:fld>
            <a:endParaRPr lang="zh-CN" altLang="en-US"/>
          </a:p>
        </p:txBody>
      </p:sp>
    </p:spTree>
    <p:extLst>
      <p:ext uri="{BB962C8B-B14F-4D97-AF65-F5344CB8AC3E}">
        <p14:creationId xmlns:p14="http://schemas.microsoft.com/office/powerpoint/2010/main" val="42518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613607BE-03EA-48D4-8D09-6B29C14C69EF}" type="datetimeFigureOut">
              <a:rPr lang="zh-CN" altLang="en-US" smtClean="0"/>
              <a:t>2020/6/30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66765AD-612D-488F-8BAC-79CE0D84A2AD}" type="slidenum">
              <a:rPr lang="zh-CN" altLang="en-US" smtClean="0"/>
              <a:t>‹#›</a:t>
            </a:fld>
            <a:endParaRPr lang="zh-CN" altLang="en-US"/>
          </a:p>
        </p:txBody>
      </p:sp>
    </p:spTree>
    <p:extLst>
      <p:ext uri="{BB962C8B-B14F-4D97-AF65-F5344CB8AC3E}">
        <p14:creationId xmlns:p14="http://schemas.microsoft.com/office/powerpoint/2010/main" val="12079909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13607BE-03EA-48D4-8D09-6B29C14C69EF}" type="datetimeFigureOut">
              <a:rPr lang="zh-CN" altLang="en-US" smtClean="0"/>
              <a:t>2020/6/30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66765AD-612D-488F-8BAC-79CE0D84A2AD}" type="slidenum">
              <a:rPr lang="zh-CN" altLang="en-US" smtClean="0"/>
              <a:t>‹#›</a:t>
            </a:fld>
            <a:endParaRPr lang="zh-CN" altLang="en-US"/>
          </a:p>
        </p:txBody>
      </p:sp>
    </p:spTree>
    <p:extLst>
      <p:ext uri="{BB962C8B-B14F-4D97-AF65-F5344CB8AC3E}">
        <p14:creationId xmlns:p14="http://schemas.microsoft.com/office/powerpoint/2010/main" val="306675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613607BE-03EA-48D4-8D09-6B29C14C69EF}" type="datetimeFigureOut">
              <a:rPr lang="zh-CN" altLang="en-US" smtClean="0"/>
              <a:t>2020/6/30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66765AD-612D-488F-8BAC-79CE0D84A2AD}" type="slidenum">
              <a:rPr lang="zh-CN" altLang="en-US" smtClean="0"/>
              <a:t>‹#›</a:t>
            </a:fld>
            <a:endParaRPr lang="zh-CN" altLang="en-US"/>
          </a:p>
        </p:txBody>
      </p:sp>
    </p:spTree>
    <p:extLst>
      <p:ext uri="{BB962C8B-B14F-4D97-AF65-F5344CB8AC3E}">
        <p14:creationId xmlns:p14="http://schemas.microsoft.com/office/powerpoint/2010/main" val="264904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13607BE-03EA-48D4-8D09-6B29C14C69EF}" type="datetimeFigureOut">
              <a:rPr lang="zh-CN" altLang="en-US" smtClean="0"/>
              <a:t>2020/6/30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66765AD-612D-488F-8BAC-79CE0D84A2AD}" type="slidenum">
              <a:rPr lang="zh-CN" altLang="en-US" smtClean="0"/>
              <a:t>‹#›</a:t>
            </a:fld>
            <a:endParaRPr lang="zh-CN" altLang="en-US"/>
          </a:p>
        </p:txBody>
      </p:sp>
    </p:spTree>
    <p:extLst>
      <p:ext uri="{BB962C8B-B14F-4D97-AF65-F5344CB8AC3E}">
        <p14:creationId xmlns:p14="http://schemas.microsoft.com/office/powerpoint/2010/main" val="1623422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13607BE-03EA-48D4-8D09-6B29C14C69EF}" type="datetimeFigureOut">
              <a:rPr lang="zh-CN" altLang="en-US" smtClean="0"/>
              <a:t>2020/6/30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66765AD-612D-488F-8BAC-79CE0D84A2AD}" type="slidenum">
              <a:rPr lang="zh-CN" altLang="en-US" smtClean="0"/>
              <a:t>‹#›</a:t>
            </a:fld>
            <a:endParaRPr lang="zh-CN" altLang="en-US"/>
          </a:p>
        </p:txBody>
      </p:sp>
    </p:spTree>
    <p:extLst>
      <p:ext uri="{BB962C8B-B14F-4D97-AF65-F5344CB8AC3E}">
        <p14:creationId xmlns:p14="http://schemas.microsoft.com/office/powerpoint/2010/main" val="1216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613607BE-03EA-48D4-8D09-6B29C14C69EF}" type="datetimeFigureOut">
              <a:rPr lang="zh-CN" altLang="en-US" smtClean="0"/>
              <a:t>2020/6/30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66765AD-612D-488F-8BAC-79CE0D84A2AD}" type="slidenum">
              <a:rPr lang="zh-CN" altLang="en-US" smtClean="0"/>
              <a:t>‹#›</a:t>
            </a:fld>
            <a:endParaRPr lang="zh-CN" altLang="en-US"/>
          </a:p>
        </p:txBody>
      </p:sp>
    </p:spTree>
    <p:extLst>
      <p:ext uri="{BB962C8B-B14F-4D97-AF65-F5344CB8AC3E}">
        <p14:creationId xmlns:p14="http://schemas.microsoft.com/office/powerpoint/2010/main" val="1024322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613607BE-03EA-48D4-8D09-6B29C14C69EF}" type="datetimeFigureOut">
              <a:rPr lang="zh-CN" altLang="en-US" smtClean="0"/>
              <a:t>2020/6/30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66765AD-612D-488F-8BAC-79CE0D84A2AD}" type="slidenum">
              <a:rPr lang="zh-CN" altLang="en-US" smtClean="0"/>
              <a:t>‹#›</a:t>
            </a:fld>
            <a:endParaRPr lang="zh-CN" altLang="en-US"/>
          </a:p>
        </p:txBody>
      </p:sp>
    </p:spTree>
    <p:extLst>
      <p:ext uri="{BB962C8B-B14F-4D97-AF65-F5344CB8AC3E}">
        <p14:creationId xmlns:p14="http://schemas.microsoft.com/office/powerpoint/2010/main" val="3317703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3607BE-03EA-48D4-8D09-6B29C14C69EF}" type="datetimeFigureOut">
              <a:rPr lang="zh-CN" altLang="en-US" smtClean="0"/>
              <a:t>2020/6/30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6765AD-612D-488F-8BAC-79CE0D84A2AD}" type="slidenum">
              <a:rPr lang="zh-CN" altLang="en-US" smtClean="0"/>
              <a:t>‹#›</a:t>
            </a:fld>
            <a:endParaRPr lang="zh-CN" altLang="en-US"/>
          </a:p>
        </p:txBody>
      </p:sp>
    </p:spTree>
    <p:extLst>
      <p:ext uri="{BB962C8B-B14F-4D97-AF65-F5344CB8AC3E}">
        <p14:creationId xmlns:p14="http://schemas.microsoft.com/office/powerpoint/2010/main" val="27731555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6" Type="http://schemas.openxmlformats.org/officeDocument/2006/relationships/image" Target="../media/image57.png"/><Relationship Id="rId21" Type="http://schemas.openxmlformats.org/officeDocument/2006/relationships/image" Target="../media/image52.png"/><Relationship Id="rId42" Type="http://schemas.openxmlformats.org/officeDocument/2006/relationships/image" Target="../media/image73.png"/><Relationship Id="rId47" Type="http://schemas.openxmlformats.org/officeDocument/2006/relationships/image" Target="../media/image78.png"/><Relationship Id="rId63" Type="http://schemas.openxmlformats.org/officeDocument/2006/relationships/image" Target="../media/image94.png"/><Relationship Id="rId68" Type="http://schemas.openxmlformats.org/officeDocument/2006/relationships/image" Target="../media/image99.png"/><Relationship Id="rId16" Type="http://schemas.openxmlformats.org/officeDocument/2006/relationships/image" Target="../media/image47.png"/><Relationship Id="rId11" Type="http://schemas.openxmlformats.org/officeDocument/2006/relationships/image" Target="../media/image42.png"/><Relationship Id="rId32" Type="http://schemas.openxmlformats.org/officeDocument/2006/relationships/image" Target="../media/image63.png"/><Relationship Id="rId37" Type="http://schemas.openxmlformats.org/officeDocument/2006/relationships/image" Target="../media/image68.png"/><Relationship Id="rId53" Type="http://schemas.openxmlformats.org/officeDocument/2006/relationships/image" Target="../media/image84.png"/><Relationship Id="rId58" Type="http://schemas.openxmlformats.org/officeDocument/2006/relationships/image" Target="../media/image89.png"/><Relationship Id="rId74" Type="http://schemas.openxmlformats.org/officeDocument/2006/relationships/image" Target="../media/image105.png"/><Relationship Id="rId79" Type="http://schemas.openxmlformats.org/officeDocument/2006/relationships/image" Target="../media/image110.png"/><Relationship Id="rId5" Type="http://schemas.openxmlformats.org/officeDocument/2006/relationships/image" Target="../media/image36.png"/><Relationship Id="rId61" Type="http://schemas.openxmlformats.org/officeDocument/2006/relationships/image" Target="../media/image92.png"/><Relationship Id="rId82" Type="http://schemas.openxmlformats.org/officeDocument/2006/relationships/image" Target="../media/image113.png"/><Relationship Id="rId19" Type="http://schemas.openxmlformats.org/officeDocument/2006/relationships/image" Target="../media/image50.png"/><Relationship Id="rId14" Type="http://schemas.openxmlformats.org/officeDocument/2006/relationships/image" Target="../media/image45.png"/><Relationship Id="rId22" Type="http://schemas.openxmlformats.org/officeDocument/2006/relationships/image" Target="../media/image53.png"/><Relationship Id="rId27" Type="http://schemas.openxmlformats.org/officeDocument/2006/relationships/image" Target="../media/image58.png"/><Relationship Id="rId30" Type="http://schemas.openxmlformats.org/officeDocument/2006/relationships/image" Target="../media/image61.png"/><Relationship Id="rId35" Type="http://schemas.openxmlformats.org/officeDocument/2006/relationships/image" Target="../media/image66.png"/><Relationship Id="rId43" Type="http://schemas.openxmlformats.org/officeDocument/2006/relationships/image" Target="../media/image74.png"/><Relationship Id="rId48" Type="http://schemas.openxmlformats.org/officeDocument/2006/relationships/image" Target="../media/image79.png"/><Relationship Id="rId56" Type="http://schemas.openxmlformats.org/officeDocument/2006/relationships/image" Target="../media/image87.png"/><Relationship Id="rId64" Type="http://schemas.openxmlformats.org/officeDocument/2006/relationships/image" Target="../media/image95.png"/><Relationship Id="rId69" Type="http://schemas.openxmlformats.org/officeDocument/2006/relationships/image" Target="../media/image100.png"/><Relationship Id="rId77" Type="http://schemas.openxmlformats.org/officeDocument/2006/relationships/image" Target="../media/image108.png"/><Relationship Id="rId8" Type="http://schemas.openxmlformats.org/officeDocument/2006/relationships/image" Target="../media/image39.png"/><Relationship Id="rId51" Type="http://schemas.openxmlformats.org/officeDocument/2006/relationships/image" Target="../media/image82.png"/><Relationship Id="rId72" Type="http://schemas.openxmlformats.org/officeDocument/2006/relationships/image" Target="../media/image103.png"/><Relationship Id="rId80" Type="http://schemas.openxmlformats.org/officeDocument/2006/relationships/image" Target="../media/image111.png"/><Relationship Id="rId3" Type="http://schemas.openxmlformats.org/officeDocument/2006/relationships/image" Target="../media/image34.png"/><Relationship Id="rId12" Type="http://schemas.openxmlformats.org/officeDocument/2006/relationships/image" Target="../media/image43.png"/><Relationship Id="rId17" Type="http://schemas.openxmlformats.org/officeDocument/2006/relationships/image" Target="../media/image48.png"/><Relationship Id="rId25" Type="http://schemas.openxmlformats.org/officeDocument/2006/relationships/image" Target="../media/image56.png"/><Relationship Id="rId33" Type="http://schemas.openxmlformats.org/officeDocument/2006/relationships/image" Target="../media/image64.png"/><Relationship Id="rId38" Type="http://schemas.openxmlformats.org/officeDocument/2006/relationships/image" Target="../media/image69.png"/><Relationship Id="rId46" Type="http://schemas.openxmlformats.org/officeDocument/2006/relationships/image" Target="../media/image77.png"/><Relationship Id="rId59" Type="http://schemas.openxmlformats.org/officeDocument/2006/relationships/image" Target="../media/image90.png"/><Relationship Id="rId67" Type="http://schemas.openxmlformats.org/officeDocument/2006/relationships/image" Target="../media/image98.png"/><Relationship Id="rId20" Type="http://schemas.openxmlformats.org/officeDocument/2006/relationships/image" Target="../media/image51.png"/><Relationship Id="rId41" Type="http://schemas.openxmlformats.org/officeDocument/2006/relationships/image" Target="../media/image72.png"/><Relationship Id="rId54" Type="http://schemas.openxmlformats.org/officeDocument/2006/relationships/image" Target="../media/image85.png"/><Relationship Id="rId62" Type="http://schemas.openxmlformats.org/officeDocument/2006/relationships/image" Target="../media/image93.png"/><Relationship Id="rId70" Type="http://schemas.openxmlformats.org/officeDocument/2006/relationships/image" Target="../media/image101.png"/><Relationship Id="rId75" Type="http://schemas.openxmlformats.org/officeDocument/2006/relationships/image" Target="../media/image106.png"/><Relationship Id="rId1" Type="http://schemas.openxmlformats.org/officeDocument/2006/relationships/slideLayout" Target="../slideLayouts/slideLayout1.xml"/><Relationship Id="rId6" Type="http://schemas.openxmlformats.org/officeDocument/2006/relationships/image" Target="../media/image37.png"/><Relationship Id="rId15" Type="http://schemas.openxmlformats.org/officeDocument/2006/relationships/image" Target="../media/image46.png"/><Relationship Id="rId23" Type="http://schemas.openxmlformats.org/officeDocument/2006/relationships/image" Target="../media/image54.png"/><Relationship Id="rId28" Type="http://schemas.openxmlformats.org/officeDocument/2006/relationships/image" Target="../media/image59.png"/><Relationship Id="rId36" Type="http://schemas.openxmlformats.org/officeDocument/2006/relationships/image" Target="../media/image67.png"/><Relationship Id="rId49" Type="http://schemas.openxmlformats.org/officeDocument/2006/relationships/image" Target="../media/image80.png"/><Relationship Id="rId57" Type="http://schemas.openxmlformats.org/officeDocument/2006/relationships/image" Target="../media/image88.png"/><Relationship Id="rId10" Type="http://schemas.openxmlformats.org/officeDocument/2006/relationships/image" Target="../media/image41.png"/><Relationship Id="rId31" Type="http://schemas.openxmlformats.org/officeDocument/2006/relationships/image" Target="../media/image62.png"/><Relationship Id="rId44" Type="http://schemas.openxmlformats.org/officeDocument/2006/relationships/image" Target="../media/image75.png"/><Relationship Id="rId52" Type="http://schemas.openxmlformats.org/officeDocument/2006/relationships/image" Target="../media/image83.png"/><Relationship Id="rId60" Type="http://schemas.openxmlformats.org/officeDocument/2006/relationships/image" Target="../media/image91.png"/><Relationship Id="rId65" Type="http://schemas.openxmlformats.org/officeDocument/2006/relationships/image" Target="../media/image96.png"/><Relationship Id="rId73" Type="http://schemas.openxmlformats.org/officeDocument/2006/relationships/image" Target="../media/image104.png"/><Relationship Id="rId78" Type="http://schemas.openxmlformats.org/officeDocument/2006/relationships/image" Target="../media/image109.png"/><Relationship Id="rId81" Type="http://schemas.openxmlformats.org/officeDocument/2006/relationships/image" Target="../media/image112.png"/><Relationship Id="rId4" Type="http://schemas.openxmlformats.org/officeDocument/2006/relationships/image" Target="../media/image35.png"/><Relationship Id="rId9" Type="http://schemas.openxmlformats.org/officeDocument/2006/relationships/image" Target="../media/image40.png"/><Relationship Id="rId13" Type="http://schemas.openxmlformats.org/officeDocument/2006/relationships/image" Target="../media/image44.png"/><Relationship Id="rId18" Type="http://schemas.openxmlformats.org/officeDocument/2006/relationships/image" Target="../media/image49.png"/><Relationship Id="rId39" Type="http://schemas.openxmlformats.org/officeDocument/2006/relationships/image" Target="../media/image70.png"/><Relationship Id="rId34" Type="http://schemas.openxmlformats.org/officeDocument/2006/relationships/image" Target="../media/image65.png"/><Relationship Id="rId50" Type="http://schemas.openxmlformats.org/officeDocument/2006/relationships/image" Target="../media/image81.png"/><Relationship Id="rId55" Type="http://schemas.openxmlformats.org/officeDocument/2006/relationships/image" Target="../media/image86.png"/><Relationship Id="rId76" Type="http://schemas.openxmlformats.org/officeDocument/2006/relationships/image" Target="../media/image107.png"/><Relationship Id="rId7" Type="http://schemas.openxmlformats.org/officeDocument/2006/relationships/image" Target="../media/image38.png"/><Relationship Id="rId71" Type="http://schemas.openxmlformats.org/officeDocument/2006/relationships/image" Target="../media/image102.png"/><Relationship Id="rId2" Type="http://schemas.openxmlformats.org/officeDocument/2006/relationships/image" Target="../media/image33.png"/><Relationship Id="rId29" Type="http://schemas.openxmlformats.org/officeDocument/2006/relationships/image" Target="../media/image60.png"/><Relationship Id="rId24" Type="http://schemas.openxmlformats.org/officeDocument/2006/relationships/image" Target="../media/image55.png"/><Relationship Id="rId40" Type="http://schemas.openxmlformats.org/officeDocument/2006/relationships/image" Target="../media/image71.png"/><Relationship Id="rId45" Type="http://schemas.openxmlformats.org/officeDocument/2006/relationships/image" Target="../media/image76.png"/><Relationship Id="rId66" Type="http://schemas.openxmlformats.org/officeDocument/2006/relationships/image" Target="../media/image97.png"/></Relationships>
</file>

<file path=ppt/slides/_rels/slide21.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1.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pn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png"/></Relationships>
</file>

<file path=ppt/slides/_rels/slide2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130.jpg"/><Relationship Id="rId13" Type="http://schemas.openxmlformats.org/officeDocument/2006/relationships/image" Target="../media/image135.jpg"/><Relationship Id="rId18" Type="http://schemas.openxmlformats.org/officeDocument/2006/relationships/image" Target="../media/image140.jpg"/><Relationship Id="rId3" Type="http://schemas.openxmlformats.org/officeDocument/2006/relationships/image" Target="../media/image125.jpg"/><Relationship Id="rId21" Type="http://schemas.openxmlformats.org/officeDocument/2006/relationships/image" Target="../media/image143.jpg"/><Relationship Id="rId7" Type="http://schemas.openxmlformats.org/officeDocument/2006/relationships/image" Target="../media/image129.jpg"/><Relationship Id="rId12" Type="http://schemas.openxmlformats.org/officeDocument/2006/relationships/image" Target="../media/image134.jpg"/><Relationship Id="rId17" Type="http://schemas.openxmlformats.org/officeDocument/2006/relationships/image" Target="../media/image139.jpg"/><Relationship Id="rId2" Type="http://schemas.openxmlformats.org/officeDocument/2006/relationships/image" Target="../media/image124.jpg"/><Relationship Id="rId16" Type="http://schemas.openxmlformats.org/officeDocument/2006/relationships/image" Target="../media/image138.jpg"/><Relationship Id="rId20" Type="http://schemas.openxmlformats.org/officeDocument/2006/relationships/image" Target="../media/image142.jpg"/><Relationship Id="rId1" Type="http://schemas.openxmlformats.org/officeDocument/2006/relationships/slideLayout" Target="../slideLayouts/slideLayout1.xml"/><Relationship Id="rId6" Type="http://schemas.openxmlformats.org/officeDocument/2006/relationships/image" Target="../media/image128.jpg"/><Relationship Id="rId11" Type="http://schemas.openxmlformats.org/officeDocument/2006/relationships/image" Target="../media/image133.jpg"/><Relationship Id="rId5" Type="http://schemas.openxmlformats.org/officeDocument/2006/relationships/image" Target="../media/image127.jpg"/><Relationship Id="rId15" Type="http://schemas.openxmlformats.org/officeDocument/2006/relationships/image" Target="../media/image137.jpg"/><Relationship Id="rId10" Type="http://schemas.openxmlformats.org/officeDocument/2006/relationships/image" Target="../media/image132.jpg"/><Relationship Id="rId19" Type="http://schemas.openxmlformats.org/officeDocument/2006/relationships/image" Target="../media/image141.jpg"/><Relationship Id="rId4" Type="http://schemas.openxmlformats.org/officeDocument/2006/relationships/image" Target="../media/image126.jpg"/><Relationship Id="rId9" Type="http://schemas.openxmlformats.org/officeDocument/2006/relationships/image" Target="../media/image131.jpg"/><Relationship Id="rId14" Type="http://schemas.openxmlformats.org/officeDocument/2006/relationships/image" Target="../media/image136.jpg"/><Relationship Id="rId22" Type="http://schemas.openxmlformats.org/officeDocument/2006/relationships/image" Target="../media/image14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6.png"/><Relationship Id="rId7" Type="http://schemas.openxmlformats.org/officeDocument/2006/relationships/image" Target="../media/image150.png"/><Relationship Id="rId12" Type="http://schemas.openxmlformats.org/officeDocument/2006/relationships/image" Target="../media/image155.png"/><Relationship Id="rId2" Type="http://schemas.openxmlformats.org/officeDocument/2006/relationships/image" Target="../media/image145.tmp"/><Relationship Id="rId1" Type="http://schemas.openxmlformats.org/officeDocument/2006/relationships/slideLayout" Target="../slideLayouts/slideLayout1.xml"/><Relationship Id="rId6" Type="http://schemas.openxmlformats.org/officeDocument/2006/relationships/image" Target="../media/image149.png"/><Relationship Id="rId11" Type="http://schemas.openxmlformats.org/officeDocument/2006/relationships/image" Target="../media/image154.png"/><Relationship Id="rId5" Type="http://schemas.openxmlformats.org/officeDocument/2006/relationships/image" Target="../media/image148.png"/><Relationship Id="rId10" Type="http://schemas.openxmlformats.org/officeDocument/2006/relationships/image" Target="../media/image153.png"/><Relationship Id="rId4" Type="http://schemas.openxmlformats.org/officeDocument/2006/relationships/image" Target="../media/image147.png"/><Relationship Id="rId9" Type="http://schemas.openxmlformats.org/officeDocument/2006/relationships/image" Target="../media/image15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tmp"/><Relationship Id="rId1" Type="http://schemas.openxmlformats.org/officeDocument/2006/relationships/slideLayout" Target="../slideLayouts/slideLayout1.xml"/><Relationship Id="rId5" Type="http://schemas.openxmlformats.org/officeDocument/2006/relationships/image" Target="../media/image159.png"/><Relationship Id="rId4" Type="http://schemas.openxmlformats.org/officeDocument/2006/relationships/image" Target="../media/image15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9275" y="752526"/>
            <a:ext cx="4324865" cy="523220"/>
          </a:xfrm>
          <a:prstGeom prst="rect">
            <a:avLst/>
          </a:prstGeom>
          <a:noFill/>
        </p:spPr>
        <p:txBody>
          <a:bodyPr wrap="square" rtlCol="0">
            <a:spAutoFit/>
          </a:bodyPr>
          <a:lstStyle/>
          <a:p>
            <a:r>
              <a:rPr lang="zh-CN" altLang="en-US" sz="2800" dirty="0" smtClean="0"/>
              <a:t>项目实训：第一天</a:t>
            </a:r>
            <a:endParaRPr lang="zh-CN" altLang="en-US" sz="2800" dirty="0"/>
          </a:p>
        </p:txBody>
      </p:sp>
      <p:sp>
        <p:nvSpPr>
          <p:cNvPr id="5" name="文本框 4"/>
          <p:cNvSpPr txBox="1"/>
          <p:nvPr/>
        </p:nvSpPr>
        <p:spPr>
          <a:xfrm>
            <a:off x="1691640" y="1600200"/>
            <a:ext cx="6629400" cy="466281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smtClean="0"/>
              <a:t>确定组内分工</a:t>
            </a:r>
            <a:endParaRPr lang="en-US" altLang="zh-CN" dirty="0" smtClean="0"/>
          </a:p>
          <a:p>
            <a:pPr marL="742950" lvl="1" indent="-285750">
              <a:lnSpc>
                <a:spcPct val="150000"/>
              </a:lnSpc>
              <a:buFont typeface="Arial" panose="020B0604020202020204" pitchFamily="34" charset="0"/>
              <a:buChar char="•"/>
            </a:pPr>
            <a:r>
              <a:rPr lang="zh-CN" altLang="en-US" dirty="0" smtClean="0"/>
              <a:t>我负责部署模型这部分。</a:t>
            </a:r>
            <a:endParaRPr lang="en-US" altLang="zh-CN" dirty="0" smtClean="0"/>
          </a:p>
          <a:p>
            <a:pPr marL="285750" indent="-285750">
              <a:lnSpc>
                <a:spcPct val="150000"/>
              </a:lnSpc>
              <a:buFont typeface="Arial" panose="020B0604020202020204" pitchFamily="34" charset="0"/>
              <a:buChar char="•"/>
            </a:pPr>
            <a:r>
              <a:rPr lang="zh-CN" altLang="en-US" dirty="0" smtClean="0"/>
              <a:t>了解</a:t>
            </a:r>
            <a:r>
              <a:rPr lang="zh-CN" altLang="en-US" smtClean="0"/>
              <a:t>项目需求</a:t>
            </a:r>
            <a:endParaRPr lang="en-US" altLang="zh-CN" dirty="0" smtClean="0"/>
          </a:p>
          <a:p>
            <a:pPr marL="285750" indent="-285750">
              <a:lnSpc>
                <a:spcPct val="150000"/>
              </a:lnSpc>
              <a:buFont typeface="Arial" panose="020B0604020202020204" pitchFamily="34" charset="0"/>
              <a:buChar char="•"/>
            </a:pPr>
            <a:r>
              <a:rPr lang="zh-CN" altLang="en-US" dirty="0" smtClean="0"/>
              <a:t>计划接下来的工作</a:t>
            </a:r>
            <a:endParaRPr lang="en-US" altLang="zh-CN" dirty="0" smtClean="0"/>
          </a:p>
          <a:p>
            <a:pPr marL="742950" lvl="1" indent="-285750">
              <a:lnSpc>
                <a:spcPct val="150000"/>
              </a:lnSpc>
              <a:buFont typeface="Arial" panose="020B0604020202020204" pitchFamily="34" charset="0"/>
              <a:buChar char="•"/>
            </a:pPr>
            <a:r>
              <a:rPr lang="zh-CN" altLang="en-US" dirty="0"/>
              <a:t>先</a:t>
            </a:r>
            <a:r>
              <a:rPr lang="zh-CN" altLang="en-US" dirty="0" smtClean="0"/>
              <a:t>从读论文开始</a:t>
            </a:r>
            <a:endParaRPr lang="en-US" altLang="zh-CN" dirty="0" smtClean="0"/>
          </a:p>
          <a:p>
            <a:pPr marL="742950" lvl="1" indent="-285750">
              <a:lnSpc>
                <a:spcPct val="150000"/>
              </a:lnSpc>
              <a:buFont typeface="Arial" panose="020B0604020202020204" pitchFamily="34" charset="0"/>
              <a:buChar char="•"/>
            </a:pPr>
            <a:r>
              <a:rPr lang="zh-CN" altLang="en-US" dirty="0" smtClean="0"/>
              <a:t>阅读代码</a:t>
            </a:r>
            <a:endParaRPr lang="en-US" altLang="zh-CN" dirty="0" smtClean="0"/>
          </a:p>
          <a:p>
            <a:pPr marL="742950" lvl="1" indent="-285750">
              <a:lnSpc>
                <a:spcPct val="150000"/>
              </a:lnSpc>
              <a:buFont typeface="Arial" panose="020B0604020202020204" pitchFamily="34" charset="0"/>
              <a:buChar char="•"/>
            </a:pPr>
            <a:r>
              <a:rPr lang="zh-CN" altLang="en-US" dirty="0"/>
              <a:t>跑</a:t>
            </a:r>
            <a:r>
              <a:rPr lang="zh-CN" altLang="en-US" dirty="0" smtClean="0"/>
              <a:t>通预训练模型</a:t>
            </a:r>
            <a:endParaRPr lang="en-US" altLang="zh-CN" dirty="0" smtClean="0"/>
          </a:p>
          <a:p>
            <a:pPr marL="742950" lvl="1" indent="-285750">
              <a:lnSpc>
                <a:spcPct val="150000"/>
              </a:lnSpc>
              <a:buFont typeface="Arial" panose="020B0604020202020204" pitchFamily="34" charset="0"/>
              <a:buChar char="•"/>
            </a:pPr>
            <a:r>
              <a:rPr lang="zh-CN" altLang="en-US" dirty="0" smtClean="0"/>
              <a:t>部署模型</a:t>
            </a:r>
            <a:endParaRPr lang="en-US" altLang="zh-CN" dirty="0" smtClean="0"/>
          </a:p>
          <a:p>
            <a:pPr marL="742950" lvl="1" indent="-285750">
              <a:lnSpc>
                <a:spcPct val="150000"/>
              </a:lnSpc>
              <a:buFont typeface="Arial" panose="020B0604020202020204" pitchFamily="34" charset="0"/>
              <a:buChar char="•"/>
            </a:pPr>
            <a:r>
              <a:rPr lang="zh-CN" altLang="en-US" dirty="0"/>
              <a:t>对</a:t>
            </a:r>
            <a:r>
              <a:rPr lang="zh-CN" altLang="en-US" dirty="0" smtClean="0"/>
              <a:t>模型做出改进，并重新训练，探究改进后的模型相较于原先的模型是否有提升</a:t>
            </a:r>
            <a:endParaRPr lang="en-US" altLang="zh-CN" dirty="0" smtClean="0"/>
          </a:p>
          <a:p>
            <a:pPr marL="742950" lvl="1" indent="-285750">
              <a:lnSpc>
                <a:spcPct val="150000"/>
              </a:lnSpc>
              <a:buFont typeface="Arial" panose="020B0604020202020204" pitchFamily="34" charset="0"/>
              <a:buChar char="•"/>
            </a:pPr>
            <a:endParaRPr lang="zh-CN" altLang="en-US" dirty="0"/>
          </a:p>
        </p:txBody>
      </p:sp>
    </p:spTree>
    <p:extLst>
      <p:ext uri="{BB962C8B-B14F-4D97-AF65-F5344CB8AC3E}">
        <p14:creationId xmlns:p14="http://schemas.microsoft.com/office/powerpoint/2010/main" val="22269282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9275" y="752526"/>
            <a:ext cx="4324865" cy="523220"/>
          </a:xfrm>
          <a:prstGeom prst="rect">
            <a:avLst/>
          </a:prstGeom>
          <a:noFill/>
        </p:spPr>
        <p:txBody>
          <a:bodyPr wrap="square" rtlCol="0">
            <a:spAutoFit/>
          </a:bodyPr>
          <a:lstStyle/>
          <a:p>
            <a:r>
              <a:rPr lang="zh-CN" altLang="en-US" sz="2800" dirty="0" smtClean="0"/>
              <a:t>项目实训：第十天</a:t>
            </a:r>
            <a:endParaRPr lang="zh-CN" altLang="en-US" sz="2800" dirty="0"/>
          </a:p>
        </p:txBody>
      </p:sp>
      <p:sp>
        <p:nvSpPr>
          <p:cNvPr id="5" name="文本框 4"/>
          <p:cNvSpPr txBox="1"/>
          <p:nvPr/>
        </p:nvSpPr>
        <p:spPr>
          <a:xfrm>
            <a:off x="1691640" y="1600200"/>
            <a:ext cx="8385048" cy="415498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dirty="0" smtClean="0"/>
              <a:t>训练模型</a:t>
            </a:r>
            <a:endParaRPr lang="en-US" altLang="zh-CN" sz="1600" dirty="0" smtClean="0"/>
          </a:p>
          <a:p>
            <a:pPr marL="742950" lvl="1" indent="-285750">
              <a:lnSpc>
                <a:spcPct val="150000"/>
              </a:lnSpc>
              <a:buFont typeface="Arial" panose="020B0604020202020204" pitchFamily="34" charset="0"/>
              <a:buChar char="•"/>
            </a:pPr>
            <a:r>
              <a:rPr lang="zh-CN" altLang="en-US" sz="1600" dirty="0" smtClean="0"/>
              <a:t>正在训练</a:t>
            </a:r>
            <a:r>
              <a:rPr lang="en-US" altLang="zh-CN" sz="1600" dirty="0" err="1" smtClean="0"/>
              <a:t>Xception</a:t>
            </a:r>
            <a:r>
              <a:rPr lang="zh-CN" altLang="en-US" sz="1600" dirty="0" smtClean="0"/>
              <a:t>，</a:t>
            </a:r>
            <a:r>
              <a:rPr lang="en-US" altLang="zh-CN" sz="1600" dirty="0" err="1" smtClean="0"/>
              <a:t>coco2017</a:t>
            </a:r>
            <a:r>
              <a:rPr lang="zh-CN" altLang="en-US" sz="1600" dirty="0" smtClean="0"/>
              <a:t>数据集有</a:t>
            </a:r>
            <a:r>
              <a:rPr lang="en-US" altLang="zh-CN" sz="1600" dirty="0" err="1" smtClean="0"/>
              <a:t>100k</a:t>
            </a:r>
            <a:r>
              <a:rPr lang="zh-CN" altLang="en-US" sz="1600" dirty="0" smtClean="0"/>
              <a:t>张图片，数据集相对</a:t>
            </a:r>
            <a:r>
              <a:rPr lang="en-US" altLang="zh-CN" sz="1600" dirty="0" smtClean="0"/>
              <a:t>cub</a:t>
            </a:r>
            <a:r>
              <a:rPr lang="zh-CN" altLang="en-US" sz="1600" dirty="0" smtClean="0"/>
              <a:t>、</a:t>
            </a:r>
            <a:r>
              <a:rPr lang="en-US" altLang="zh-CN" sz="1600" dirty="0" smtClean="0"/>
              <a:t>flower</a:t>
            </a:r>
            <a:r>
              <a:rPr lang="zh-CN" altLang="en-US" sz="1600" dirty="0" smtClean="0"/>
              <a:t>比较大，从头开始训练一个分类网络需要花费一些时间。</a:t>
            </a:r>
            <a:endParaRPr lang="en-US" altLang="zh-CN" sz="1600" dirty="0" smtClean="0"/>
          </a:p>
          <a:p>
            <a:pPr marL="285750" indent="-285750">
              <a:lnSpc>
                <a:spcPct val="150000"/>
              </a:lnSpc>
              <a:buFont typeface="Arial" panose="020B0604020202020204" pitchFamily="34" charset="0"/>
              <a:buChar char="•"/>
            </a:pPr>
            <a:r>
              <a:rPr lang="zh-CN" altLang="en-US" sz="1600" dirty="0" smtClean="0"/>
              <a:t>编程部分</a:t>
            </a:r>
            <a:endParaRPr lang="en-US" altLang="zh-CN" sz="1600" dirty="0" smtClean="0"/>
          </a:p>
          <a:p>
            <a:pPr marL="742950" lvl="1" indent="-285750">
              <a:lnSpc>
                <a:spcPct val="150000"/>
              </a:lnSpc>
              <a:buFont typeface="Arial" panose="020B0604020202020204" pitchFamily="34" charset="0"/>
              <a:buChar char="•"/>
            </a:pPr>
            <a:r>
              <a:rPr lang="zh-CN" altLang="en-US" sz="1600" dirty="0"/>
              <a:t>捋</a:t>
            </a:r>
            <a:r>
              <a:rPr lang="zh-CN" altLang="en-US" sz="1600" dirty="0" smtClean="0"/>
              <a:t>顺</a:t>
            </a:r>
            <a:r>
              <a:rPr lang="en-US" altLang="zh-CN" sz="1600" dirty="0" err="1" smtClean="0"/>
              <a:t>StackGAN</a:t>
            </a:r>
            <a:r>
              <a:rPr lang="zh-CN" altLang="en-US" sz="1600" dirty="0" smtClean="0"/>
              <a:t>网络框架，数据集加载和模型训练部分的代码才刚刚开始。</a:t>
            </a:r>
            <a:endParaRPr lang="en-US" altLang="zh-CN" sz="1600" dirty="0" smtClean="0"/>
          </a:p>
          <a:p>
            <a:pPr marL="285750" indent="-285750">
              <a:lnSpc>
                <a:spcPct val="150000"/>
              </a:lnSpc>
              <a:buFont typeface="Arial" panose="020B0604020202020204" pitchFamily="34" charset="0"/>
              <a:buChar char="•"/>
            </a:pPr>
            <a:r>
              <a:rPr lang="zh-CN" altLang="en-US" sz="1600" dirty="0" smtClean="0"/>
              <a:t>下一步工作</a:t>
            </a:r>
            <a:endParaRPr lang="en-US" altLang="zh-CN" sz="1600" dirty="0" smtClean="0"/>
          </a:p>
          <a:p>
            <a:pPr marL="742950" lvl="1" indent="-285750">
              <a:lnSpc>
                <a:spcPct val="150000"/>
              </a:lnSpc>
              <a:buFont typeface="Arial" panose="020B0604020202020204" pitchFamily="34" charset="0"/>
              <a:buChar char="•"/>
            </a:pPr>
            <a:r>
              <a:rPr lang="zh-CN" altLang="en-US" sz="1600" dirty="0" smtClean="0"/>
              <a:t>训练完</a:t>
            </a:r>
            <a:r>
              <a:rPr lang="en-US" altLang="zh-CN" sz="1600" dirty="0" err="1" smtClean="0"/>
              <a:t>Xception</a:t>
            </a:r>
            <a:r>
              <a:rPr lang="zh-CN" altLang="en-US" sz="1600" dirty="0" smtClean="0"/>
              <a:t>后，先暂且放下</a:t>
            </a:r>
            <a:r>
              <a:rPr lang="en-US" altLang="zh-CN" sz="1600" dirty="0" smtClean="0"/>
              <a:t>coco</a:t>
            </a:r>
            <a:r>
              <a:rPr lang="zh-CN" altLang="en-US" sz="1600" dirty="0" smtClean="0"/>
              <a:t>数据集，先去把另外两个小的数据集训完。</a:t>
            </a:r>
            <a:endParaRPr lang="en-US" altLang="zh-CN" sz="1600" dirty="0" smtClean="0"/>
          </a:p>
          <a:p>
            <a:pPr marL="742950" lvl="1" indent="-285750">
              <a:lnSpc>
                <a:spcPct val="150000"/>
              </a:lnSpc>
              <a:buFont typeface="Arial" panose="020B0604020202020204" pitchFamily="34" charset="0"/>
              <a:buChar char="•"/>
            </a:pPr>
            <a:r>
              <a:rPr lang="zh-CN" altLang="en-US" sz="1600" dirty="0" smtClean="0"/>
              <a:t>思考：</a:t>
            </a:r>
            <a:endParaRPr lang="en-US" altLang="zh-CN" sz="1600" dirty="0"/>
          </a:p>
          <a:p>
            <a:pPr marL="1200150" lvl="2" indent="-285750">
              <a:lnSpc>
                <a:spcPct val="150000"/>
              </a:lnSpc>
              <a:buFont typeface="Arial" panose="020B0604020202020204" pitchFamily="34" charset="0"/>
              <a:buChar char="•"/>
            </a:pPr>
            <a:r>
              <a:rPr lang="en-US" altLang="zh-CN" sz="1600" dirty="0" err="1" smtClean="0"/>
              <a:t>StackGAN</a:t>
            </a:r>
            <a:r>
              <a:rPr lang="zh-CN" altLang="en-US" sz="1600" dirty="0" smtClean="0"/>
              <a:t>多阶段训练，包括了图片编码、</a:t>
            </a:r>
            <a:r>
              <a:rPr lang="en-US" altLang="zh-CN" sz="1600" dirty="0" smtClean="0"/>
              <a:t>caption</a:t>
            </a:r>
            <a:r>
              <a:rPr lang="zh-CN" altLang="en-US" sz="1600" dirty="0" smtClean="0"/>
              <a:t>编码，和</a:t>
            </a:r>
            <a:r>
              <a:rPr lang="en-US" altLang="zh-CN" sz="1600" dirty="0" smtClean="0"/>
              <a:t>caption</a:t>
            </a:r>
            <a:r>
              <a:rPr lang="zh-CN" altLang="en-US" sz="1600" smtClean="0"/>
              <a:t>解码生成图像，能否</a:t>
            </a:r>
            <a:r>
              <a:rPr lang="zh-CN" altLang="en-US" sz="1600" dirty="0" smtClean="0"/>
              <a:t>将编码器和</a:t>
            </a:r>
            <a:r>
              <a:rPr lang="en-US" altLang="zh-CN" sz="1600" dirty="0" err="1" smtClean="0"/>
              <a:t>GAN</a:t>
            </a:r>
            <a:r>
              <a:rPr lang="zh-CN" altLang="en-US" sz="1600" dirty="0" smtClean="0"/>
              <a:t>网络融合成同一个网络，就如同</a:t>
            </a:r>
            <a:r>
              <a:rPr lang="en-US" altLang="zh-CN" sz="1600" dirty="0" smtClean="0"/>
              <a:t>Fast </a:t>
            </a:r>
            <a:r>
              <a:rPr lang="en-US" altLang="zh-CN" sz="1600" dirty="0" err="1" smtClean="0"/>
              <a:t>RCNN</a:t>
            </a:r>
            <a:r>
              <a:rPr lang="zh-CN" altLang="en-US" sz="1600" dirty="0" smtClean="0"/>
              <a:t>对</a:t>
            </a:r>
            <a:r>
              <a:rPr lang="en-US" altLang="zh-CN" sz="1600" dirty="0" err="1" smtClean="0"/>
              <a:t>RCNN</a:t>
            </a:r>
            <a:r>
              <a:rPr lang="zh-CN" altLang="en-US" sz="1600" dirty="0" smtClean="0"/>
              <a:t>做出的优化。</a:t>
            </a:r>
            <a:endParaRPr lang="en-US" altLang="zh-CN" sz="1600" dirty="0" smtClean="0"/>
          </a:p>
        </p:txBody>
      </p:sp>
    </p:spTree>
    <p:extLst>
      <p:ext uri="{BB962C8B-B14F-4D97-AF65-F5344CB8AC3E}">
        <p14:creationId xmlns:p14="http://schemas.microsoft.com/office/powerpoint/2010/main" val="41759790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9275" y="752526"/>
            <a:ext cx="4324865" cy="523220"/>
          </a:xfrm>
          <a:prstGeom prst="rect">
            <a:avLst/>
          </a:prstGeom>
          <a:noFill/>
        </p:spPr>
        <p:txBody>
          <a:bodyPr wrap="square" rtlCol="0">
            <a:spAutoFit/>
          </a:bodyPr>
          <a:lstStyle/>
          <a:p>
            <a:r>
              <a:rPr lang="zh-CN" altLang="en-US" sz="2800" dirty="0" smtClean="0"/>
              <a:t>项目实训：第十二天</a:t>
            </a:r>
            <a:endParaRPr lang="zh-CN" altLang="en-US" sz="2800" dirty="0"/>
          </a:p>
        </p:txBody>
      </p:sp>
      <p:sp>
        <p:nvSpPr>
          <p:cNvPr id="5" name="文本框 4"/>
          <p:cNvSpPr txBox="1"/>
          <p:nvPr/>
        </p:nvSpPr>
        <p:spPr>
          <a:xfrm>
            <a:off x="1691640" y="1600200"/>
            <a:ext cx="8385048" cy="42415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dirty="0" smtClean="0"/>
              <a:t>别人占着</a:t>
            </a:r>
            <a:r>
              <a:rPr lang="en-US" altLang="zh-CN" sz="1600" dirty="0" smtClean="0"/>
              <a:t>GPU</a:t>
            </a:r>
            <a:r>
              <a:rPr lang="zh-CN" altLang="en-US" sz="1600" dirty="0" smtClean="0"/>
              <a:t>，不能训练，这几天</a:t>
            </a:r>
            <a:r>
              <a:rPr lang="zh-CN" altLang="en-US" sz="1600" smtClean="0"/>
              <a:t>再等等，可以先把程序编好。</a:t>
            </a:r>
            <a:endParaRPr lang="en-US" altLang="zh-CN" sz="1600" dirty="0" smtClean="0"/>
          </a:p>
        </p:txBody>
      </p:sp>
    </p:spTree>
    <p:extLst>
      <p:ext uri="{BB962C8B-B14F-4D97-AF65-F5344CB8AC3E}">
        <p14:creationId xmlns:p14="http://schemas.microsoft.com/office/powerpoint/2010/main" val="1041893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9275" y="752526"/>
            <a:ext cx="4324865" cy="523220"/>
          </a:xfrm>
          <a:prstGeom prst="rect">
            <a:avLst/>
          </a:prstGeom>
          <a:noFill/>
        </p:spPr>
        <p:txBody>
          <a:bodyPr wrap="square" rtlCol="0">
            <a:spAutoFit/>
          </a:bodyPr>
          <a:lstStyle/>
          <a:p>
            <a:r>
              <a:rPr lang="zh-CN" altLang="en-US" sz="2800" dirty="0" smtClean="0"/>
              <a:t>项目实训：第十三天（一）</a:t>
            </a:r>
            <a:endParaRPr lang="zh-CN" altLang="en-US" sz="2800" dirty="0"/>
          </a:p>
        </p:txBody>
      </p:sp>
      <p:sp>
        <p:nvSpPr>
          <p:cNvPr id="5" name="文本框 4"/>
          <p:cNvSpPr txBox="1"/>
          <p:nvPr/>
        </p:nvSpPr>
        <p:spPr>
          <a:xfrm>
            <a:off x="1691640" y="1600200"/>
            <a:ext cx="8385048" cy="230832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dirty="0" smtClean="0"/>
              <a:t>今天把之前训练好的编码器整理了一下</a:t>
            </a:r>
            <a:endParaRPr lang="en-US" altLang="zh-CN" sz="1600" dirty="0" smtClean="0"/>
          </a:p>
          <a:p>
            <a:pPr marL="742950" lvl="1" indent="-285750">
              <a:lnSpc>
                <a:spcPct val="150000"/>
              </a:lnSpc>
              <a:buFont typeface="Arial" panose="020B0604020202020204" pitchFamily="34" charset="0"/>
              <a:buChar char="•"/>
            </a:pPr>
            <a:r>
              <a:rPr lang="zh-CN" altLang="en-US" sz="1600" dirty="0" smtClean="0"/>
              <a:t>把数据集中的</a:t>
            </a:r>
            <a:r>
              <a:rPr lang="en-US" altLang="zh-CN" sz="1600" dirty="0" smtClean="0"/>
              <a:t>captions</a:t>
            </a:r>
            <a:r>
              <a:rPr lang="zh-CN" altLang="en-US" sz="1600" dirty="0" smtClean="0"/>
              <a:t>转成</a:t>
            </a:r>
            <a:r>
              <a:rPr lang="en-US" altLang="zh-CN" sz="1600" dirty="0" smtClean="0"/>
              <a:t>1024</a:t>
            </a:r>
            <a:r>
              <a:rPr lang="zh-CN" altLang="en-US" sz="1600" dirty="0" smtClean="0"/>
              <a:t>维度的向量，这个向量将直接被用于训练</a:t>
            </a:r>
            <a:r>
              <a:rPr lang="en-US" altLang="zh-CN" sz="1600" dirty="0" err="1" smtClean="0"/>
              <a:t>GAN</a:t>
            </a:r>
            <a:r>
              <a:rPr lang="zh-CN" altLang="en-US" sz="1600" dirty="0" smtClean="0"/>
              <a:t>。</a:t>
            </a:r>
            <a:endParaRPr lang="en-US" altLang="zh-CN" sz="1600" dirty="0" smtClean="0"/>
          </a:p>
          <a:p>
            <a:pPr marL="742950" lvl="1" indent="-285750">
              <a:lnSpc>
                <a:spcPct val="150000"/>
              </a:lnSpc>
              <a:buFont typeface="Arial" panose="020B0604020202020204" pitchFamily="34" charset="0"/>
              <a:buChar char="•"/>
            </a:pPr>
            <a:r>
              <a:rPr lang="zh-CN" altLang="en-US" sz="1600" dirty="0" smtClean="0"/>
              <a:t>得到</a:t>
            </a:r>
            <a:r>
              <a:rPr lang="en-US" altLang="zh-CN" sz="1600" dirty="0" smtClean="0"/>
              <a:t>caption</a:t>
            </a:r>
            <a:r>
              <a:rPr lang="zh-CN" altLang="en-US" sz="1600" dirty="0" smtClean="0"/>
              <a:t>向量化表示后，将结果可视化，结果将在后面几张</a:t>
            </a:r>
            <a:r>
              <a:rPr lang="en-US" altLang="zh-CN" sz="1600" dirty="0" err="1" smtClean="0"/>
              <a:t>PPT</a:t>
            </a:r>
            <a:r>
              <a:rPr lang="zh-CN" altLang="en-US" sz="1600" dirty="0" smtClean="0"/>
              <a:t>中展现。</a:t>
            </a:r>
            <a:endParaRPr lang="en-US" altLang="zh-CN" sz="1600" dirty="0" smtClean="0"/>
          </a:p>
          <a:p>
            <a:pPr marL="285750" indent="-285750">
              <a:lnSpc>
                <a:spcPct val="150000"/>
              </a:lnSpc>
              <a:buFont typeface="Arial" panose="020B0604020202020204" pitchFamily="34" charset="0"/>
              <a:buChar char="•"/>
            </a:pPr>
            <a:r>
              <a:rPr lang="zh-CN" altLang="en-US" sz="1600" dirty="0" smtClean="0"/>
              <a:t>网络训练部分</a:t>
            </a:r>
            <a:endParaRPr lang="en-US" altLang="zh-CN" sz="1600" dirty="0" smtClean="0"/>
          </a:p>
          <a:p>
            <a:pPr marL="742950" lvl="1" indent="-285750">
              <a:lnSpc>
                <a:spcPct val="150000"/>
              </a:lnSpc>
              <a:buFont typeface="Arial" panose="020B0604020202020204" pitchFamily="34" charset="0"/>
              <a:buChar char="•"/>
            </a:pPr>
            <a:r>
              <a:rPr lang="zh-CN" altLang="en-US" sz="1600" dirty="0" smtClean="0"/>
              <a:t>今天把</a:t>
            </a:r>
            <a:r>
              <a:rPr lang="en-US" altLang="zh-CN" sz="1600" dirty="0" err="1" smtClean="0"/>
              <a:t>StackGAN</a:t>
            </a:r>
            <a:r>
              <a:rPr lang="zh-CN" altLang="en-US" sz="1600" dirty="0" smtClean="0"/>
              <a:t>调试成功了，目前正在第一阶段的训练。</a:t>
            </a:r>
            <a:endParaRPr lang="en-US" altLang="zh-CN" sz="1600" dirty="0" smtClean="0"/>
          </a:p>
          <a:p>
            <a:pPr marL="742950" lvl="1" indent="-285750">
              <a:lnSpc>
                <a:spcPct val="150000"/>
              </a:lnSpc>
              <a:buFont typeface="Arial" panose="020B0604020202020204" pitchFamily="34" charset="0"/>
              <a:buChar char="•"/>
            </a:pPr>
            <a:r>
              <a:rPr lang="zh-CN" altLang="en-US" sz="1600" dirty="0" smtClean="0"/>
              <a:t>下面给出了目前网络所生成的图片。</a:t>
            </a:r>
            <a:r>
              <a:rPr lang="en-US" altLang="zh-CN" sz="1600" dirty="0" smtClean="0"/>
              <a:t>(real image &amp; fake image)</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2872" y="4096512"/>
            <a:ext cx="2267712" cy="1133856"/>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6008" y="4096512"/>
            <a:ext cx="2267712" cy="113385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8296" y="4096512"/>
            <a:ext cx="2267712" cy="1133856"/>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0584" y="5230368"/>
            <a:ext cx="2267712" cy="1133856"/>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10584" y="4096512"/>
            <a:ext cx="2267712" cy="1133856"/>
          </a:xfrm>
          <a:prstGeom prst="rect">
            <a:avLst/>
          </a:prstGeom>
        </p:spPr>
      </p:pic>
      <p:pic>
        <p:nvPicPr>
          <p:cNvPr id="9" name="图片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6008" y="5230368"/>
            <a:ext cx="2267712" cy="1133856"/>
          </a:xfrm>
          <a:prstGeom prst="rect">
            <a:avLst/>
          </a:prstGeom>
        </p:spPr>
      </p:pic>
      <p:pic>
        <p:nvPicPr>
          <p:cNvPr id="10" name="图片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42872" y="5230368"/>
            <a:ext cx="2267712" cy="1133856"/>
          </a:xfrm>
          <a:prstGeom prst="rect">
            <a:avLst/>
          </a:prstGeom>
        </p:spPr>
      </p:pic>
      <p:pic>
        <p:nvPicPr>
          <p:cNvPr id="11" name="图片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78296" y="5230368"/>
            <a:ext cx="2267712" cy="1133856"/>
          </a:xfrm>
          <a:prstGeom prst="rect">
            <a:avLst/>
          </a:prstGeom>
        </p:spPr>
      </p:pic>
    </p:spTree>
    <p:extLst>
      <p:ext uri="{BB962C8B-B14F-4D97-AF65-F5344CB8AC3E}">
        <p14:creationId xmlns:p14="http://schemas.microsoft.com/office/powerpoint/2010/main" val="8016647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9275" y="752526"/>
            <a:ext cx="4324865" cy="523220"/>
          </a:xfrm>
          <a:prstGeom prst="rect">
            <a:avLst/>
          </a:prstGeom>
          <a:noFill/>
        </p:spPr>
        <p:txBody>
          <a:bodyPr wrap="square" rtlCol="0">
            <a:spAutoFit/>
          </a:bodyPr>
          <a:lstStyle/>
          <a:p>
            <a:r>
              <a:rPr lang="zh-CN" altLang="en-US" sz="2800" dirty="0" smtClean="0"/>
              <a:t>项目实训：第十三天（二）</a:t>
            </a:r>
            <a:endParaRPr lang="zh-CN" altLang="en-US" sz="2800" dirty="0"/>
          </a:p>
        </p:txBody>
      </p:sp>
      <p:sp>
        <p:nvSpPr>
          <p:cNvPr id="5" name="文本框 4"/>
          <p:cNvSpPr txBox="1"/>
          <p:nvPr/>
        </p:nvSpPr>
        <p:spPr>
          <a:xfrm>
            <a:off x="630936" y="1696034"/>
            <a:ext cx="3730752" cy="452431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dirty="0" smtClean="0"/>
              <a:t>右图给出了训练</a:t>
            </a:r>
            <a:r>
              <a:rPr lang="en-US" altLang="zh-CN" sz="1600" dirty="0" err="1" smtClean="0"/>
              <a:t>CRNN</a:t>
            </a:r>
            <a:r>
              <a:rPr lang="zh-CN" altLang="en-US" sz="1600" dirty="0" smtClean="0"/>
              <a:t>网络时，损失和精度随着迭代次数的变化图线。</a:t>
            </a:r>
            <a:endParaRPr lang="en-US" altLang="zh-CN" sz="1600" dirty="0" smtClean="0"/>
          </a:p>
          <a:p>
            <a:pPr marL="285750" indent="-285750">
              <a:lnSpc>
                <a:spcPct val="150000"/>
              </a:lnSpc>
              <a:buFont typeface="Arial" panose="020B0604020202020204" pitchFamily="34" charset="0"/>
              <a:buChar char="•"/>
            </a:pPr>
            <a:r>
              <a:rPr lang="zh-CN" altLang="en-US" sz="1600" dirty="0" smtClean="0"/>
              <a:t>损失采用原文公式中所描述的那样，要求：</a:t>
            </a:r>
            <a:endParaRPr lang="en-US" altLang="zh-CN" sz="1600" dirty="0" smtClean="0"/>
          </a:p>
          <a:p>
            <a:pPr marL="742950" lvl="1" indent="-285750">
              <a:lnSpc>
                <a:spcPct val="150000"/>
              </a:lnSpc>
              <a:buFont typeface="Arial" panose="020B0604020202020204" pitchFamily="34" charset="0"/>
              <a:buChar char="•"/>
            </a:pPr>
            <a:r>
              <a:rPr lang="zh-CN" altLang="en-US" sz="1600" dirty="0" smtClean="0"/>
              <a:t>同一个类中的图像向量和文本向量之间的距离要尽可能相近</a:t>
            </a:r>
            <a:endParaRPr lang="en-US" altLang="zh-CN" sz="1600" dirty="0" smtClean="0"/>
          </a:p>
          <a:p>
            <a:pPr marL="742950" lvl="1" indent="-285750">
              <a:lnSpc>
                <a:spcPct val="150000"/>
              </a:lnSpc>
              <a:buFont typeface="Arial" panose="020B0604020202020204" pitchFamily="34" charset="0"/>
              <a:buChar char="•"/>
            </a:pPr>
            <a:r>
              <a:rPr lang="zh-CN" altLang="en-US" sz="1600" dirty="0" smtClean="0"/>
              <a:t>不同类的图像向量和文本向量之间的距离要尽可能远</a:t>
            </a:r>
            <a:endParaRPr lang="en-US" altLang="zh-CN" sz="1600" dirty="0" smtClean="0"/>
          </a:p>
          <a:p>
            <a:pPr marL="285750" indent="-285750">
              <a:lnSpc>
                <a:spcPct val="150000"/>
              </a:lnSpc>
              <a:buFont typeface="Arial" panose="020B0604020202020204" pitchFamily="34" charset="0"/>
              <a:buChar char="•"/>
            </a:pPr>
            <a:r>
              <a:rPr lang="zh-CN" altLang="en-US" sz="1600" dirty="0" smtClean="0"/>
              <a:t>这里的精度的计算方式采用了复现代码所实现的那样，两个距离最近的图像向量和文本向量属于同一类的视为正例，反之视为负例，由此计算精度。</a:t>
            </a:r>
            <a:endParaRPr lang="en-US" altLang="zh-CN" sz="1600" dirty="0" smtClean="0"/>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2653" y="3936045"/>
            <a:ext cx="3693414" cy="2638153"/>
          </a:xfrm>
          <a:prstGeom prst="rect">
            <a:avLst/>
          </a:prstGeom>
        </p:spPr>
      </p:pic>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3529" y="1352370"/>
            <a:ext cx="3693414" cy="2638153"/>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7547" y="3859421"/>
            <a:ext cx="3693414" cy="2638153"/>
          </a:xfrm>
          <a:prstGeom prst="rect">
            <a:avLst/>
          </a:prstGeom>
        </p:spPr>
      </p:pic>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2653" y="1428994"/>
            <a:ext cx="3693414" cy="2638153"/>
          </a:xfrm>
          <a:prstGeom prst="rect">
            <a:avLst/>
          </a:prstGeom>
        </p:spPr>
      </p:pic>
    </p:spTree>
    <p:extLst>
      <p:ext uri="{BB962C8B-B14F-4D97-AF65-F5344CB8AC3E}">
        <p14:creationId xmlns:p14="http://schemas.microsoft.com/office/powerpoint/2010/main" val="35939906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9275" y="752526"/>
            <a:ext cx="4324865" cy="523220"/>
          </a:xfrm>
          <a:prstGeom prst="rect">
            <a:avLst/>
          </a:prstGeom>
          <a:noFill/>
        </p:spPr>
        <p:txBody>
          <a:bodyPr wrap="square" rtlCol="0">
            <a:spAutoFit/>
          </a:bodyPr>
          <a:lstStyle/>
          <a:p>
            <a:r>
              <a:rPr lang="zh-CN" altLang="en-US" sz="2800" dirty="0" smtClean="0"/>
              <a:t>项目实训：第十三天（三）</a:t>
            </a:r>
            <a:endParaRPr lang="zh-CN" altLang="en-US" sz="2800" dirty="0"/>
          </a:p>
        </p:txBody>
      </p:sp>
      <p:sp>
        <p:nvSpPr>
          <p:cNvPr id="5" name="文本框 4"/>
          <p:cNvSpPr txBox="1"/>
          <p:nvPr/>
        </p:nvSpPr>
        <p:spPr>
          <a:xfrm>
            <a:off x="458343" y="1365690"/>
            <a:ext cx="4069080" cy="526297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dirty="0" smtClean="0"/>
              <a:t>右图给出了训练结果的可视化表示。</a:t>
            </a:r>
            <a:endParaRPr lang="en-US" altLang="zh-CN" sz="1600" dirty="0" smtClean="0"/>
          </a:p>
          <a:p>
            <a:pPr marL="285750" indent="-285750">
              <a:lnSpc>
                <a:spcPct val="150000"/>
              </a:lnSpc>
              <a:buFont typeface="Arial" panose="020B0604020202020204" pitchFamily="34" charset="0"/>
              <a:buChar char="•"/>
            </a:pPr>
            <a:r>
              <a:rPr lang="zh-CN" altLang="en-US" sz="1600" dirty="0" smtClean="0"/>
              <a:t>正如全面所说的那样，一个好的编码器，应该要把同一个类的</a:t>
            </a:r>
            <a:r>
              <a:rPr lang="en-US" altLang="zh-CN" sz="1600" dirty="0" smtClean="0"/>
              <a:t>caption</a:t>
            </a:r>
            <a:r>
              <a:rPr lang="zh-CN" altLang="en-US" sz="1600" dirty="0" smtClean="0"/>
              <a:t>和</a:t>
            </a:r>
            <a:r>
              <a:rPr lang="en-US" altLang="zh-CN" sz="1600" dirty="0" smtClean="0"/>
              <a:t>image</a:t>
            </a:r>
            <a:r>
              <a:rPr lang="zh-CN" altLang="en-US" sz="1600" dirty="0" smtClean="0"/>
              <a:t>编码到相同的子区域空间。</a:t>
            </a:r>
            <a:endParaRPr lang="en-US" altLang="zh-CN" sz="1600" dirty="0" smtClean="0"/>
          </a:p>
          <a:p>
            <a:pPr marL="285750" indent="-285750">
              <a:lnSpc>
                <a:spcPct val="150000"/>
              </a:lnSpc>
              <a:buFont typeface="Arial" panose="020B0604020202020204" pitchFamily="34" charset="0"/>
              <a:buChar char="•"/>
            </a:pPr>
            <a:r>
              <a:rPr lang="zh-CN" altLang="en-US" sz="1600" dirty="0" smtClean="0"/>
              <a:t>我们使用向量点积来表示向量的相似度，右图中下面两张图是文本向量和图像向量的相似度矩阵，矩阵中的第</a:t>
            </a:r>
            <a:r>
              <a:rPr lang="en-US" altLang="zh-CN" sz="1600" dirty="0" err="1" smtClean="0"/>
              <a:t>i</a:t>
            </a:r>
            <a:r>
              <a:rPr lang="zh-CN" altLang="en-US" sz="1600" dirty="0" smtClean="0"/>
              <a:t>行、</a:t>
            </a:r>
            <a:r>
              <a:rPr lang="en-US" altLang="zh-CN" sz="1600" dirty="0" smtClean="0"/>
              <a:t>j</a:t>
            </a:r>
            <a:r>
              <a:rPr lang="zh-CN" altLang="en-US" sz="1600" dirty="0" smtClean="0"/>
              <a:t>列中的元素是第</a:t>
            </a:r>
            <a:r>
              <a:rPr lang="en-US" altLang="zh-CN" sz="1600" dirty="0" err="1" smtClean="0"/>
              <a:t>i</a:t>
            </a:r>
            <a:r>
              <a:rPr lang="zh-CN" altLang="en-US" sz="1600" dirty="0" smtClean="0"/>
              <a:t>个文本向量和第</a:t>
            </a:r>
            <a:r>
              <a:rPr lang="en-US" altLang="zh-CN" sz="1600" dirty="0" smtClean="0"/>
              <a:t>j</a:t>
            </a:r>
            <a:r>
              <a:rPr lang="zh-CN" altLang="en-US" sz="1600" dirty="0" smtClean="0"/>
              <a:t>个图像向量之间的距离。下面两张图是文本对文本的相似度矩阵。</a:t>
            </a:r>
            <a:endParaRPr lang="en-US" altLang="zh-CN" sz="1600" dirty="0" smtClean="0"/>
          </a:p>
          <a:p>
            <a:pPr marL="285750" indent="-285750">
              <a:lnSpc>
                <a:spcPct val="150000"/>
              </a:lnSpc>
              <a:buFont typeface="Arial" panose="020B0604020202020204" pitchFamily="34" charset="0"/>
              <a:buChar char="•"/>
            </a:pPr>
            <a:r>
              <a:rPr lang="zh-CN" altLang="en-US" sz="1600" dirty="0" smtClean="0"/>
              <a:t>为了使结果更好看，我按照类别的顺序依次组织矩阵的行列，同一类放到一块，我们发现得到的相似度矩阵呈现明显的分块，这达到我们上面所说的目的。</a:t>
            </a:r>
            <a:endParaRPr lang="en-US" altLang="zh-CN" sz="1600" dirty="0" smtClean="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1050" y="3945002"/>
            <a:ext cx="3678174" cy="2627267"/>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2876" y="1365690"/>
            <a:ext cx="3678174" cy="2627267"/>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6132" y="3945002"/>
            <a:ext cx="3678174" cy="2627267"/>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1050" y="1365690"/>
            <a:ext cx="3678174" cy="2627267"/>
          </a:xfrm>
          <a:prstGeom prst="rect">
            <a:avLst/>
          </a:prstGeom>
        </p:spPr>
      </p:pic>
    </p:spTree>
    <p:extLst>
      <p:ext uri="{BB962C8B-B14F-4D97-AF65-F5344CB8AC3E}">
        <p14:creationId xmlns:p14="http://schemas.microsoft.com/office/powerpoint/2010/main" val="22328201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9275" y="752526"/>
            <a:ext cx="4324865" cy="523220"/>
          </a:xfrm>
          <a:prstGeom prst="rect">
            <a:avLst/>
          </a:prstGeom>
          <a:noFill/>
        </p:spPr>
        <p:txBody>
          <a:bodyPr wrap="square" rtlCol="0">
            <a:spAutoFit/>
          </a:bodyPr>
          <a:lstStyle/>
          <a:p>
            <a:r>
              <a:rPr lang="zh-CN" altLang="en-US" sz="2800" dirty="0" smtClean="0"/>
              <a:t>项目实训：第十四天</a:t>
            </a:r>
            <a:endParaRPr lang="zh-CN" altLang="en-US" sz="2800" dirty="0"/>
          </a:p>
        </p:txBody>
      </p:sp>
      <p:sp>
        <p:nvSpPr>
          <p:cNvPr id="5" name="文本框 4"/>
          <p:cNvSpPr txBox="1"/>
          <p:nvPr/>
        </p:nvSpPr>
        <p:spPr>
          <a:xfrm>
            <a:off x="1691640" y="1600200"/>
            <a:ext cx="8385048" cy="30469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dirty="0" smtClean="0"/>
              <a:t>接着训练</a:t>
            </a:r>
            <a:r>
              <a:rPr lang="en-US" altLang="zh-CN" sz="1600" dirty="0" err="1" smtClean="0"/>
              <a:t>StackGAN</a:t>
            </a:r>
            <a:endParaRPr lang="en-US" altLang="zh-CN" sz="1600" dirty="0" smtClean="0"/>
          </a:p>
          <a:p>
            <a:pPr marL="742950" lvl="1" indent="-285750">
              <a:lnSpc>
                <a:spcPct val="150000"/>
              </a:lnSpc>
              <a:buFont typeface="Arial" panose="020B0604020202020204" pitchFamily="34" charset="0"/>
              <a:buChar char="•"/>
            </a:pPr>
            <a:r>
              <a:rPr lang="zh-CN" altLang="en-US" sz="1600" dirty="0" smtClean="0"/>
              <a:t>在训练过程中发现，网络中的鉴别网络最先收敛，生成网络稳定性很差。</a:t>
            </a:r>
            <a:endParaRPr lang="en-US" altLang="zh-CN" sz="1600" dirty="0" smtClean="0"/>
          </a:p>
          <a:p>
            <a:pPr marL="742950" lvl="1" indent="-285750">
              <a:lnSpc>
                <a:spcPct val="150000"/>
              </a:lnSpc>
              <a:buFont typeface="Arial" panose="020B0604020202020204" pitchFamily="34" charset="0"/>
              <a:buChar char="•"/>
            </a:pPr>
            <a:r>
              <a:rPr lang="zh-CN" altLang="en-US" sz="1600" dirty="0" smtClean="0"/>
              <a:t>鉴别网络的误差可以很快降到</a:t>
            </a:r>
            <a:r>
              <a:rPr lang="en-US" altLang="zh-CN" sz="1600" dirty="0" smtClean="0"/>
              <a:t>0.01</a:t>
            </a:r>
            <a:r>
              <a:rPr lang="zh-CN" altLang="en-US" sz="1600" dirty="0" smtClean="0"/>
              <a:t>这个数量级，但是生成网络从刚训练开始就上升，直至目前居高不下，一直维持在</a:t>
            </a:r>
            <a:r>
              <a:rPr lang="en-US" altLang="zh-CN" sz="1600" dirty="0" smtClean="0"/>
              <a:t>10</a:t>
            </a:r>
            <a:r>
              <a:rPr lang="zh-CN" altLang="en-US" sz="1600" dirty="0" smtClean="0"/>
              <a:t>左右。</a:t>
            </a:r>
            <a:endParaRPr lang="en-US" altLang="zh-CN" sz="1600" dirty="0" smtClean="0"/>
          </a:p>
          <a:p>
            <a:pPr marL="742950" lvl="1" indent="-285750">
              <a:lnSpc>
                <a:spcPct val="150000"/>
              </a:lnSpc>
              <a:buFont typeface="Arial" panose="020B0604020202020204" pitchFamily="34" charset="0"/>
              <a:buChar char="•"/>
            </a:pPr>
            <a:r>
              <a:rPr lang="zh-CN" altLang="en-US" sz="1600" dirty="0" smtClean="0"/>
              <a:t>不知道是不是学习率的问题，原文中学习率每</a:t>
            </a:r>
            <a:r>
              <a:rPr lang="en-US" altLang="zh-CN" sz="1600" dirty="0" err="1" smtClean="0"/>
              <a:t>100epoch</a:t>
            </a:r>
            <a:r>
              <a:rPr lang="zh-CN" altLang="en-US" sz="1600" dirty="0" smtClean="0"/>
              <a:t>降为原来的</a:t>
            </a:r>
            <a:r>
              <a:rPr lang="en-US" altLang="zh-CN" sz="1600" dirty="0" smtClean="0"/>
              <a:t>0.5</a:t>
            </a:r>
            <a:r>
              <a:rPr lang="zh-CN" altLang="en-US" sz="1600" dirty="0"/>
              <a:t>倍</a:t>
            </a:r>
            <a:r>
              <a:rPr lang="zh-CN" altLang="en-US" sz="1600" dirty="0" smtClean="0"/>
              <a:t>，而我实现中把学习率调度的代码去掉了，全程使用初始学习率，不知道这是不是导致生成网络损失波动的原因，我现在把代码改了，希望明天能得到好的结果。</a:t>
            </a:r>
            <a:endParaRPr lang="en-US" altLang="zh-CN" sz="1600" dirty="0" smtClean="0"/>
          </a:p>
          <a:p>
            <a:pPr marL="285750" indent="-285750">
              <a:lnSpc>
                <a:spcPct val="150000"/>
              </a:lnSpc>
              <a:buFont typeface="Arial" panose="020B0604020202020204" pitchFamily="34" charset="0"/>
              <a:buChar char="•"/>
            </a:pPr>
            <a:r>
              <a:rPr lang="zh-CN" altLang="en-US" sz="1600" dirty="0" smtClean="0"/>
              <a:t>截至目前，训练效果如下，</a:t>
            </a:r>
            <a:endParaRPr lang="en-US" altLang="zh-CN" sz="1600" dirty="0" smtClean="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448" y="4718304"/>
            <a:ext cx="1908048" cy="954024"/>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3544" y="5672328"/>
            <a:ext cx="1908048" cy="954024"/>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3544" y="4718304"/>
            <a:ext cx="1908048" cy="954024"/>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7448" y="5672328"/>
            <a:ext cx="1908048" cy="954024"/>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25496" y="5672328"/>
            <a:ext cx="1908048" cy="954024"/>
          </a:xfrm>
          <a:prstGeom prst="rect">
            <a:avLst/>
          </a:prstGeom>
        </p:spPr>
      </p:pic>
      <p:pic>
        <p:nvPicPr>
          <p:cNvPr id="9" name="图片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25496" y="4718304"/>
            <a:ext cx="1908048" cy="954024"/>
          </a:xfrm>
          <a:prstGeom prst="rect">
            <a:avLst/>
          </a:prstGeom>
        </p:spPr>
      </p:pic>
      <p:pic>
        <p:nvPicPr>
          <p:cNvPr id="10" name="图片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4322" y="4718304"/>
            <a:ext cx="1908048" cy="954024"/>
          </a:xfrm>
          <a:prstGeom prst="rect">
            <a:avLst/>
          </a:prstGeom>
        </p:spPr>
      </p:pic>
      <p:pic>
        <p:nvPicPr>
          <p:cNvPr id="11" name="图片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54322" y="5668356"/>
            <a:ext cx="1908048" cy="954024"/>
          </a:xfrm>
          <a:prstGeom prst="rect">
            <a:avLst/>
          </a:prstGeom>
        </p:spPr>
      </p:pic>
      <p:pic>
        <p:nvPicPr>
          <p:cNvPr id="12" name="图片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62370" y="5668356"/>
            <a:ext cx="1908048" cy="954024"/>
          </a:xfrm>
          <a:prstGeom prst="rect">
            <a:avLst/>
          </a:prstGeom>
        </p:spPr>
      </p:pic>
      <p:pic>
        <p:nvPicPr>
          <p:cNvPr id="13" name="图片 1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62370" y="4718304"/>
            <a:ext cx="1908048" cy="954024"/>
          </a:xfrm>
          <a:prstGeom prst="rect">
            <a:avLst/>
          </a:prstGeom>
        </p:spPr>
      </p:pic>
    </p:spTree>
    <p:extLst>
      <p:ext uri="{BB962C8B-B14F-4D97-AF65-F5344CB8AC3E}">
        <p14:creationId xmlns:p14="http://schemas.microsoft.com/office/powerpoint/2010/main" val="4966831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9275" y="752526"/>
            <a:ext cx="4324865" cy="523220"/>
          </a:xfrm>
          <a:prstGeom prst="rect">
            <a:avLst/>
          </a:prstGeom>
          <a:noFill/>
        </p:spPr>
        <p:txBody>
          <a:bodyPr wrap="square" rtlCol="0">
            <a:spAutoFit/>
          </a:bodyPr>
          <a:lstStyle/>
          <a:p>
            <a:r>
              <a:rPr lang="zh-CN" altLang="en-US" sz="2800" dirty="0" smtClean="0"/>
              <a:t>项目实训：第二周总结</a:t>
            </a:r>
            <a:endParaRPr lang="zh-CN" altLang="en-US" sz="2800" dirty="0"/>
          </a:p>
        </p:txBody>
      </p:sp>
      <p:sp>
        <p:nvSpPr>
          <p:cNvPr id="5" name="文本框 4"/>
          <p:cNvSpPr txBox="1"/>
          <p:nvPr/>
        </p:nvSpPr>
        <p:spPr>
          <a:xfrm>
            <a:off x="1691640" y="1600200"/>
            <a:ext cx="8385048" cy="30469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dirty="0" smtClean="0"/>
              <a:t>第一周尝试转模型参数无果</a:t>
            </a:r>
            <a:endParaRPr lang="en-US" altLang="zh-CN" sz="1600" dirty="0" smtClean="0"/>
          </a:p>
          <a:p>
            <a:pPr marL="285750" indent="-285750">
              <a:lnSpc>
                <a:spcPct val="150000"/>
              </a:lnSpc>
              <a:buFont typeface="Arial" panose="020B0604020202020204" pitchFamily="34" charset="0"/>
              <a:buChar char="•"/>
            </a:pPr>
            <a:r>
              <a:rPr lang="zh-CN" altLang="en-US" sz="1600" dirty="0" smtClean="0"/>
              <a:t>第二周从头开始训练</a:t>
            </a:r>
            <a:endParaRPr lang="en-US" altLang="zh-CN" sz="1600" dirty="0" smtClean="0"/>
          </a:p>
          <a:p>
            <a:pPr marL="742950" lvl="1" indent="-285750">
              <a:lnSpc>
                <a:spcPct val="150000"/>
              </a:lnSpc>
              <a:buFont typeface="Arial" panose="020B0604020202020204" pitchFamily="34" charset="0"/>
              <a:buChar char="•"/>
            </a:pPr>
            <a:r>
              <a:rPr lang="zh-CN" altLang="en-US" sz="1600" dirty="0" smtClean="0"/>
              <a:t>目前，我已经得到</a:t>
            </a:r>
            <a:r>
              <a:rPr lang="en-US" altLang="zh-CN" sz="1600" dirty="0" smtClean="0"/>
              <a:t>CUB</a:t>
            </a:r>
            <a:r>
              <a:rPr lang="zh-CN" altLang="en-US" sz="1600" dirty="0" smtClean="0"/>
              <a:t>数据集和</a:t>
            </a:r>
            <a:r>
              <a:rPr lang="en-US" altLang="zh-CN" sz="1600" dirty="0" err="1" smtClean="0"/>
              <a:t>flower102</a:t>
            </a:r>
            <a:r>
              <a:rPr lang="zh-CN" altLang="en-US" sz="1600" dirty="0" smtClean="0"/>
              <a:t>数据集上的文本编码器，</a:t>
            </a:r>
            <a:endParaRPr lang="en-US" altLang="zh-CN" sz="1600" dirty="0" smtClean="0"/>
          </a:p>
          <a:p>
            <a:pPr marL="742950" lvl="1" indent="-285750">
              <a:lnSpc>
                <a:spcPct val="150000"/>
              </a:lnSpc>
              <a:buFont typeface="Arial" panose="020B0604020202020204" pitchFamily="34" charset="0"/>
              <a:buChar char="•"/>
            </a:pPr>
            <a:r>
              <a:rPr lang="zh-CN" altLang="en-US" sz="1600" dirty="0" smtClean="0"/>
              <a:t>没有找到</a:t>
            </a:r>
            <a:r>
              <a:rPr lang="en-US" altLang="zh-CN" sz="1600" dirty="0" smtClean="0"/>
              <a:t>coco</a:t>
            </a:r>
            <a:r>
              <a:rPr lang="zh-CN" altLang="en-US" sz="1600" dirty="0" smtClean="0"/>
              <a:t>数据集上的图像编码器，打算自己训练，使用</a:t>
            </a:r>
            <a:r>
              <a:rPr lang="en-US" altLang="zh-CN" sz="1600" dirty="0" err="1" smtClean="0"/>
              <a:t>Xception</a:t>
            </a:r>
            <a:r>
              <a:rPr lang="zh-CN" altLang="en-US" sz="1600" dirty="0" smtClean="0"/>
              <a:t>作为图像编码器，之前由于训练速度太慢，只训练到</a:t>
            </a:r>
            <a:r>
              <a:rPr lang="en-US" altLang="zh-CN" sz="1600" dirty="0" err="1" smtClean="0"/>
              <a:t>16epoch</a:t>
            </a:r>
            <a:r>
              <a:rPr lang="zh-CN" altLang="en-US" sz="1600" dirty="0" smtClean="0"/>
              <a:t>。</a:t>
            </a:r>
            <a:endParaRPr lang="en-US" altLang="zh-CN" sz="1600" dirty="0" smtClean="0"/>
          </a:p>
          <a:p>
            <a:pPr marL="742950" lvl="1" indent="-285750">
              <a:lnSpc>
                <a:spcPct val="150000"/>
              </a:lnSpc>
              <a:buFont typeface="Arial" panose="020B0604020202020204" pitchFamily="34" charset="0"/>
              <a:buChar char="•"/>
            </a:pPr>
            <a:r>
              <a:rPr lang="zh-CN" altLang="en-US" sz="1600" dirty="0" smtClean="0"/>
              <a:t>这两天在数据集</a:t>
            </a:r>
            <a:r>
              <a:rPr lang="en-US" altLang="zh-CN" sz="1600" dirty="0" smtClean="0"/>
              <a:t>CUB</a:t>
            </a:r>
            <a:r>
              <a:rPr lang="zh-CN" altLang="en-US" sz="1600" dirty="0" smtClean="0"/>
              <a:t>和</a:t>
            </a:r>
            <a:r>
              <a:rPr lang="en-US" altLang="zh-CN" sz="1600" dirty="0" err="1" smtClean="0"/>
              <a:t>Flower102</a:t>
            </a:r>
            <a:r>
              <a:rPr lang="zh-CN" altLang="en-US" sz="1600" dirty="0" smtClean="0"/>
              <a:t>训练</a:t>
            </a:r>
            <a:r>
              <a:rPr lang="en-US" altLang="zh-CN" sz="1600" dirty="0" err="1" smtClean="0"/>
              <a:t>StackGAN</a:t>
            </a:r>
            <a:r>
              <a:rPr lang="zh-CN" altLang="en-US" sz="1600" dirty="0"/>
              <a:t>。</a:t>
            </a:r>
            <a:endParaRPr lang="en-US" altLang="zh-CN" sz="1600" dirty="0" smtClean="0"/>
          </a:p>
          <a:p>
            <a:pPr marL="285750" indent="-285750">
              <a:lnSpc>
                <a:spcPct val="150000"/>
              </a:lnSpc>
              <a:buFont typeface="Arial" panose="020B0604020202020204" pitchFamily="34" charset="0"/>
              <a:buChar char="•"/>
            </a:pPr>
            <a:r>
              <a:rPr lang="zh-CN" altLang="en-US" sz="1600" dirty="0" smtClean="0"/>
              <a:t>目前存在的问题有：</a:t>
            </a:r>
            <a:endParaRPr lang="en-US" altLang="zh-CN" sz="1600" dirty="0" smtClean="0"/>
          </a:p>
          <a:p>
            <a:pPr marL="742950" lvl="1" indent="-285750">
              <a:lnSpc>
                <a:spcPct val="150000"/>
              </a:lnSpc>
              <a:buFont typeface="Arial" panose="020B0604020202020204" pitchFamily="34" charset="0"/>
              <a:buChar char="•"/>
            </a:pPr>
            <a:r>
              <a:rPr lang="zh-CN" altLang="en-US" sz="1600" dirty="0" smtClean="0"/>
              <a:t>正如前面所说的那样，</a:t>
            </a:r>
            <a:r>
              <a:rPr lang="en-US" altLang="zh-CN" sz="1600" dirty="0" err="1" smtClean="0"/>
              <a:t>StackGAN</a:t>
            </a:r>
            <a:r>
              <a:rPr lang="zh-CN" altLang="en-US" sz="1600" smtClean="0"/>
              <a:t>中的生成网络部分不收敛。</a:t>
            </a:r>
            <a:endParaRPr lang="en-US" altLang="zh-CN" sz="1600" dirty="0" smtClean="0"/>
          </a:p>
        </p:txBody>
      </p:sp>
    </p:spTree>
    <p:extLst>
      <p:ext uri="{BB962C8B-B14F-4D97-AF65-F5344CB8AC3E}">
        <p14:creationId xmlns:p14="http://schemas.microsoft.com/office/powerpoint/2010/main" val="37823385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9275" y="752526"/>
            <a:ext cx="4324865" cy="523220"/>
          </a:xfrm>
          <a:prstGeom prst="rect">
            <a:avLst/>
          </a:prstGeom>
          <a:noFill/>
        </p:spPr>
        <p:txBody>
          <a:bodyPr wrap="square" rtlCol="0">
            <a:spAutoFit/>
          </a:bodyPr>
          <a:lstStyle/>
          <a:p>
            <a:r>
              <a:rPr lang="zh-CN" altLang="en-US" sz="2800" dirty="0" smtClean="0"/>
              <a:t>项目实训：第十五天</a:t>
            </a:r>
            <a:endParaRPr lang="zh-CN" altLang="en-US" sz="2800" dirty="0"/>
          </a:p>
        </p:txBody>
      </p:sp>
      <p:sp>
        <p:nvSpPr>
          <p:cNvPr id="5" name="文本框 4"/>
          <p:cNvSpPr txBox="1"/>
          <p:nvPr/>
        </p:nvSpPr>
        <p:spPr>
          <a:xfrm>
            <a:off x="649224" y="1572768"/>
            <a:ext cx="6839712" cy="37856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dirty="0" smtClean="0"/>
              <a:t>网络训练</a:t>
            </a:r>
            <a:endParaRPr lang="en-US" altLang="zh-CN" sz="1600" dirty="0" smtClean="0"/>
          </a:p>
          <a:p>
            <a:pPr marL="742950" lvl="1" indent="-285750">
              <a:lnSpc>
                <a:spcPct val="150000"/>
              </a:lnSpc>
              <a:buFont typeface="Arial" panose="020B0604020202020204" pitchFamily="34" charset="0"/>
              <a:buChar char="•"/>
            </a:pPr>
            <a:r>
              <a:rPr lang="zh-CN" altLang="en-US" sz="1600" dirty="0" smtClean="0"/>
              <a:t>把学习率调小，仍然不收敛。</a:t>
            </a:r>
            <a:endParaRPr lang="en-US" altLang="zh-CN" sz="1600" dirty="0" smtClean="0"/>
          </a:p>
          <a:p>
            <a:pPr marL="742950" lvl="1" indent="-285750">
              <a:lnSpc>
                <a:spcPct val="150000"/>
              </a:lnSpc>
              <a:buFont typeface="Arial" panose="020B0604020202020204" pitchFamily="34" charset="0"/>
              <a:buChar char="•"/>
            </a:pPr>
            <a:r>
              <a:rPr lang="zh-CN" altLang="en-US" sz="1600" dirty="0" smtClean="0"/>
              <a:t>我找不出错误。</a:t>
            </a:r>
            <a:endParaRPr lang="en-US" altLang="zh-CN" sz="1600" dirty="0" smtClean="0"/>
          </a:p>
          <a:p>
            <a:pPr marL="742950" lvl="1" indent="-285750">
              <a:lnSpc>
                <a:spcPct val="150000"/>
              </a:lnSpc>
              <a:buFont typeface="Arial" panose="020B0604020202020204" pitchFamily="34" charset="0"/>
              <a:buChar char="•"/>
            </a:pPr>
            <a:r>
              <a:rPr lang="zh-CN" altLang="en-US" sz="1600" dirty="0" smtClean="0"/>
              <a:t>编码器使用的是自己训练的编码器，不知道是不是编码器的问题。</a:t>
            </a:r>
            <a:endParaRPr lang="en-US" altLang="zh-CN" sz="1600" dirty="0" smtClean="0"/>
          </a:p>
          <a:p>
            <a:pPr marL="742950" lvl="1" indent="-285750">
              <a:lnSpc>
                <a:spcPct val="150000"/>
              </a:lnSpc>
              <a:buFont typeface="Arial" panose="020B0604020202020204" pitchFamily="34" charset="0"/>
              <a:buChar char="•"/>
            </a:pPr>
            <a:r>
              <a:rPr lang="zh-CN" altLang="en-US" sz="1600" dirty="0" smtClean="0"/>
              <a:t>不知道是网络本身固有的问题，还是自己编码的问题。</a:t>
            </a:r>
            <a:endParaRPr lang="en-US" altLang="zh-CN" sz="1600" dirty="0" smtClean="0"/>
          </a:p>
          <a:p>
            <a:pPr marL="742950" lvl="1" indent="-285750">
              <a:lnSpc>
                <a:spcPct val="150000"/>
              </a:lnSpc>
              <a:buFont typeface="Arial" panose="020B0604020202020204" pitchFamily="34" charset="0"/>
              <a:buChar char="•"/>
            </a:pPr>
            <a:r>
              <a:rPr lang="zh-CN" altLang="en-US" sz="1600" dirty="0" smtClean="0"/>
              <a:t>结果两天的训练，</a:t>
            </a:r>
            <a:r>
              <a:rPr lang="en-US" altLang="zh-CN" sz="1600" dirty="0" err="1" smtClean="0"/>
              <a:t>stackGAN</a:t>
            </a:r>
            <a:r>
              <a:rPr lang="zh-CN" altLang="en-US" sz="1600" dirty="0" smtClean="0"/>
              <a:t>在</a:t>
            </a:r>
            <a:r>
              <a:rPr lang="en-US" altLang="zh-CN" sz="1600" dirty="0" smtClean="0"/>
              <a:t>CUB</a:t>
            </a:r>
            <a:r>
              <a:rPr lang="zh-CN" altLang="en-US" sz="1600" dirty="0" smtClean="0"/>
              <a:t>数据集上的第一阶段训练到</a:t>
            </a:r>
            <a:r>
              <a:rPr lang="en-US" altLang="zh-CN" sz="1600" dirty="0" smtClean="0"/>
              <a:t>545</a:t>
            </a:r>
            <a:r>
              <a:rPr lang="zh-CN" altLang="en-US" sz="1600" dirty="0" smtClean="0"/>
              <a:t>个</a:t>
            </a:r>
            <a:r>
              <a:rPr lang="en-US" altLang="zh-CN" sz="1600" dirty="0" smtClean="0"/>
              <a:t>epoch</a:t>
            </a:r>
            <a:r>
              <a:rPr lang="zh-CN" altLang="en-US" sz="1600" dirty="0" smtClean="0"/>
              <a:t>，并开始训练第二阶段。</a:t>
            </a:r>
            <a:endParaRPr lang="en-US" altLang="zh-CN" sz="1600" dirty="0" smtClean="0"/>
          </a:p>
          <a:p>
            <a:pPr marL="285750" indent="-285750">
              <a:lnSpc>
                <a:spcPct val="150000"/>
              </a:lnSpc>
              <a:buFont typeface="Arial" panose="020B0604020202020204" pitchFamily="34" charset="0"/>
              <a:buChar char="•"/>
            </a:pPr>
            <a:r>
              <a:rPr lang="zh-CN" altLang="en-US" sz="1600" dirty="0" smtClean="0"/>
              <a:t>截至目前，训练效果如右，（原图</a:t>
            </a:r>
            <a:r>
              <a:rPr lang="en-US" altLang="zh-CN" sz="1600" dirty="0" smtClean="0"/>
              <a:t>-</a:t>
            </a:r>
            <a:r>
              <a:rPr lang="en-US" altLang="zh-CN" sz="1600" dirty="0" err="1" smtClean="0"/>
              <a:t>stage1-stage2</a:t>
            </a:r>
            <a:r>
              <a:rPr lang="zh-CN" altLang="en-US" sz="1600" dirty="0" smtClean="0"/>
              <a:t>）</a:t>
            </a:r>
            <a:endParaRPr lang="en-US" altLang="zh-CN" sz="1600" dirty="0" smtClean="0"/>
          </a:p>
          <a:p>
            <a:pPr marL="285750" indent="-285750">
              <a:lnSpc>
                <a:spcPct val="150000"/>
              </a:lnSpc>
              <a:buFont typeface="Arial" panose="020B0604020202020204" pitchFamily="34" charset="0"/>
              <a:buChar char="•"/>
            </a:pPr>
            <a:r>
              <a:rPr lang="zh-CN" altLang="en-US" sz="1600" dirty="0" smtClean="0"/>
              <a:t>找到另外关于</a:t>
            </a:r>
            <a:r>
              <a:rPr lang="en-US" altLang="zh-CN" sz="1600" dirty="0" err="1" smtClean="0"/>
              <a:t>GAN</a:t>
            </a:r>
            <a:r>
              <a:rPr lang="zh-CN" altLang="en-US" sz="1600" dirty="0" smtClean="0"/>
              <a:t>的文章，</a:t>
            </a:r>
            <a:r>
              <a:rPr lang="en-US" altLang="zh-CN" sz="1600" dirty="0" err="1" smtClean="0"/>
              <a:t>HDGAN</a:t>
            </a:r>
            <a:r>
              <a:rPr lang="zh-CN" altLang="en-US" sz="1600" dirty="0" smtClean="0"/>
              <a:t>这个有</a:t>
            </a:r>
            <a:r>
              <a:rPr lang="en-US" altLang="zh-CN" sz="1600" dirty="0" err="1" smtClean="0"/>
              <a:t>pytorch</a:t>
            </a:r>
            <a:r>
              <a:rPr lang="zh-CN" altLang="en-US" sz="1600" smtClean="0"/>
              <a:t>版本的预训练模型，如果训练不出来的话，我就去看看这个模型。</a:t>
            </a:r>
            <a:endParaRPr lang="en-US" altLang="zh-CN" sz="1600" dirty="0" smtClean="0"/>
          </a:p>
        </p:txBody>
      </p:sp>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1104" y="4619756"/>
            <a:ext cx="3624072" cy="1208024"/>
          </a:xfrm>
          <a:prstGeom prst="rect">
            <a:avLst/>
          </a:prstGeom>
        </p:spPr>
      </p:pic>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1104" y="3430184"/>
            <a:ext cx="3624072" cy="1208024"/>
          </a:xfrm>
          <a:prstGeom prst="rect">
            <a:avLst/>
          </a:prstGeom>
        </p:spPr>
      </p:pic>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1104" y="2222160"/>
            <a:ext cx="3624072" cy="1208024"/>
          </a:xfrm>
          <a:prstGeom prst="rect">
            <a:avLst/>
          </a:prstGeom>
        </p:spPr>
      </p:pic>
      <p:pic>
        <p:nvPicPr>
          <p:cNvPr id="17" name="图片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1104" y="1014136"/>
            <a:ext cx="3624072" cy="1208024"/>
          </a:xfrm>
          <a:prstGeom prst="rect">
            <a:avLst/>
          </a:prstGeom>
        </p:spPr>
      </p:pic>
    </p:spTree>
    <p:extLst>
      <p:ext uri="{BB962C8B-B14F-4D97-AF65-F5344CB8AC3E}">
        <p14:creationId xmlns:p14="http://schemas.microsoft.com/office/powerpoint/2010/main" val="31942546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9275" y="752526"/>
            <a:ext cx="4324865" cy="523220"/>
          </a:xfrm>
          <a:prstGeom prst="rect">
            <a:avLst/>
          </a:prstGeom>
          <a:noFill/>
        </p:spPr>
        <p:txBody>
          <a:bodyPr wrap="square" rtlCol="0">
            <a:spAutoFit/>
          </a:bodyPr>
          <a:lstStyle/>
          <a:p>
            <a:r>
              <a:rPr lang="zh-CN" altLang="en-US" sz="2800" dirty="0" smtClean="0"/>
              <a:t>项目实训：第十六天（一）</a:t>
            </a:r>
            <a:endParaRPr lang="zh-CN" altLang="en-US" sz="2800" dirty="0"/>
          </a:p>
        </p:txBody>
      </p:sp>
      <p:sp>
        <p:nvSpPr>
          <p:cNvPr id="5" name="文本框 4"/>
          <p:cNvSpPr txBox="1"/>
          <p:nvPr/>
        </p:nvSpPr>
        <p:spPr>
          <a:xfrm>
            <a:off x="344424" y="1552353"/>
            <a:ext cx="3648456" cy="489364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dirty="0" smtClean="0"/>
              <a:t>网络训练</a:t>
            </a:r>
            <a:endParaRPr lang="en-US" altLang="zh-CN" sz="1600" dirty="0" smtClean="0"/>
          </a:p>
          <a:p>
            <a:pPr marL="742950" lvl="1" indent="-285750">
              <a:lnSpc>
                <a:spcPct val="150000"/>
              </a:lnSpc>
              <a:buFont typeface="Arial" panose="020B0604020202020204" pitchFamily="34" charset="0"/>
              <a:buChar char="•"/>
            </a:pPr>
            <a:r>
              <a:rPr lang="zh-CN" altLang="en-US" sz="1600" dirty="0" smtClean="0"/>
              <a:t>昨天在</a:t>
            </a:r>
            <a:r>
              <a:rPr lang="en-US" altLang="zh-CN" sz="1600" dirty="0" smtClean="0"/>
              <a:t>CUB</a:t>
            </a:r>
            <a:r>
              <a:rPr lang="zh-CN" altLang="en-US" sz="1600" dirty="0" smtClean="0"/>
              <a:t>数据集上训练的效果并不好，</a:t>
            </a:r>
            <a:endParaRPr lang="en-US" altLang="zh-CN" sz="1600" dirty="0" smtClean="0"/>
          </a:p>
          <a:p>
            <a:pPr marL="742950" lvl="1" indent="-285750">
              <a:lnSpc>
                <a:spcPct val="150000"/>
              </a:lnSpc>
              <a:buFont typeface="Arial" panose="020B0604020202020204" pitchFamily="34" charset="0"/>
              <a:buChar char="•"/>
            </a:pPr>
            <a:r>
              <a:rPr lang="zh-CN" altLang="en-US" sz="1600" dirty="0" smtClean="0"/>
              <a:t>今天转移到</a:t>
            </a:r>
            <a:r>
              <a:rPr lang="en-US" altLang="zh-CN" sz="1600" dirty="0" err="1" smtClean="0"/>
              <a:t>flower102</a:t>
            </a:r>
            <a:r>
              <a:rPr lang="zh-CN" altLang="en-US" sz="1600" dirty="0" smtClean="0"/>
              <a:t>这个数据集，仍然存在和</a:t>
            </a:r>
            <a:r>
              <a:rPr lang="en-US" altLang="zh-CN" sz="1600" dirty="0" smtClean="0"/>
              <a:t>cub</a:t>
            </a:r>
            <a:r>
              <a:rPr lang="zh-CN" altLang="en-US" sz="1600" dirty="0" smtClean="0"/>
              <a:t>一样的问题。</a:t>
            </a:r>
            <a:endParaRPr lang="en-US" altLang="zh-CN" sz="1600" dirty="0"/>
          </a:p>
          <a:p>
            <a:pPr marL="742950" lvl="1" indent="-285750">
              <a:lnSpc>
                <a:spcPct val="150000"/>
              </a:lnSpc>
              <a:buFont typeface="Arial" panose="020B0604020202020204" pitchFamily="34" charset="0"/>
              <a:buChar char="•"/>
            </a:pPr>
            <a:r>
              <a:rPr lang="zh-CN" altLang="en-US" sz="1600" dirty="0" smtClean="0"/>
              <a:t>如右图所示，这是</a:t>
            </a:r>
            <a:r>
              <a:rPr lang="en-US" altLang="zh-CN" sz="1600" dirty="0" err="1" smtClean="0"/>
              <a:t>StackGAN</a:t>
            </a:r>
            <a:r>
              <a:rPr lang="zh-CN" altLang="en-US" sz="1600" dirty="0" smtClean="0"/>
              <a:t>在训练过程中各个损失的曲线图，注意到，这已经经过平滑。</a:t>
            </a:r>
            <a:endParaRPr lang="en-US" altLang="zh-CN" sz="1600" dirty="0" smtClean="0"/>
          </a:p>
          <a:p>
            <a:pPr marL="742950" lvl="1" indent="-285750">
              <a:lnSpc>
                <a:spcPct val="150000"/>
              </a:lnSpc>
              <a:buFont typeface="Arial" panose="020B0604020202020204" pitchFamily="34" charset="0"/>
              <a:buChar char="•"/>
            </a:pPr>
            <a:r>
              <a:rPr lang="zh-CN" altLang="en-US" sz="1600" dirty="0"/>
              <a:t>刚</a:t>
            </a:r>
            <a:r>
              <a:rPr lang="zh-CN" altLang="en-US" sz="1600" dirty="0" smtClean="0"/>
              <a:t>开始的时候，鉴别网络快速收敛，生成网络的损失在增加，而后波动，之后慢慢收敛到一个损失之较大的状态。</a:t>
            </a:r>
            <a:endParaRPr lang="en-US" altLang="zh-CN" sz="1600" dirty="0" smtClean="0"/>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1272" y="1841158"/>
            <a:ext cx="7794188" cy="4316039"/>
          </a:xfrm>
          <a:prstGeom prst="rect">
            <a:avLst/>
          </a:prstGeom>
        </p:spPr>
      </p:pic>
    </p:spTree>
    <p:extLst>
      <p:ext uri="{BB962C8B-B14F-4D97-AF65-F5344CB8AC3E}">
        <p14:creationId xmlns:p14="http://schemas.microsoft.com/office/powerpoint/2010/main" val="42202961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9275" y="752526"/>
            <a:ext cx="4324865" cy="523220"/>
          </a:xfrm>
          <a:prstGeom prst="rect">
            <a:avLst/>
          </a:prstGeom>
          <a:noFill/>
        </p:spPr>
        <p:txBody>
          <a:bodyPr wrap="square" rtlCol="0">
            <a:spAutoFit/>
          </a:bodyPr>
          <a:lstStyle/>
          <a:p>
            <a:r>
              <a:rPr lang="zh-CN" altLang="en-US" sz="2800" dirty="0" smtClean="0"/>
              <a:t>项目实训：第十六天（二）</a:t>
            </a:r>
            <a:endParaRPr lang="zh-CN" altLang="en-US" sz="2800"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500" y="2773789"/>
            <a:ext cx="5196940" cy="3712100"/>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9690" y="2773789"/>
            <a:ext cx="5196940" cy="3712100"/>
          </a:xfrm>
          <a:prstGeom prst="rect">
            <a:avLst/>
          </a:prstGeom>
        </p:spPr>
      </p:pic>
      <p:sp>
        <p:nvSpPr>
          <p:cNvPr id="7" name="文本框 6"/>
          <p:cNvSpPr txBox="1"/>
          <p:nvPr/>
        </p:nvSpPr>
        <p:spPr>
          <a:xfrm>
            <a:off x="638910" y="1424603"/>
            <a:ext cx="10967720" cy="120032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dirty="0" smtClean="0"/>
              <a:t>我在想是不是编码器的问题，我找到原文中所使用的文本编码向量，将它按照前面所说的那样，作出相似度矩阵图像，</a:t>
            </a:r>
            <a:endParaRPr lang="en-US" altLang="zh-CN" sz="1600" dirty="0" smtClean="0"/>
          </a:p>
          <a:p>
            <a:pPr marL="285750" indent="-285750">
              <a:lnSpc>
                <a:spcPct val="150000"/>
              </a:lnSpc>
              <a:buFont typeface="Arial" panose="020B0604020202020204" pitchFamily="34" charset="0"/>
              <a:buChar char="•"/>
            </a:pPr>
            <a:r>
              <a:rPr lang="zh-CN" altLang="en-US" sz="1600" dirty="0" smtClean="0"/>
              <a:t>如下，右侧是我们的编码得到的向量，左侧是人家使用的编码器向量。</a:t>
            </a:r>
            <a:endParaRPr lang="en-US" altLang="zh-CN" sz="1600" dirty="0" smtClean="0"/>
          </a:p>
          <a:p>
            <a:pPr marL="285750" indent="-285750">
              <a:lnSpc>
                <a:spcPct val="150000"/>
              </a:lnSpc>
              <a:buFont typeface="Arial" panose="020B0604020202020204" pitchFamily="34" charset="0"/>
              <a:buChar char="•"/>
            </a:pPr>
            <a:r>
              <a:rPr lang="zh-CN" altLang="en-US" sz="1600" dirty="0" smtClean="0"/>
              <a:t>我们的类与类之间的界限更加清除，人家的比较模糊。</a:t>
            </a:r>
            <a:endParaRPr lang="en-US" altLang="zh-CN" sz="1600" dirty="0" smtClean="0"/>
          </a:p>
        </p:txBody>
      </p:sp>
    </p:spTree>
    <p:extLst>
      <p:ext uri="{BB962C8B-B14F-4D97-AF65-F5344CB8AC3E}">
        <p14:creationId xmlns:p14="http://schemas.microsoft.com/office/powerpoint/2010/main" val="29503683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9275" y="752526"/>
            <a:ext cx="4324865" cy="523220"/>
          </a:xfrm>
          <a:prstGeom prst="rect">
            <a:avLst/>
          </a:prstGeom>
          <a:noFill/>
        </p:spPr>
        <p:txBody>
          <a:bodyPr wrap="square" rtlCol="0">
            <a:spAutoFit/>
          </a:bodyPr>
          <a:lstStyle/>
          <a:p>
            <a:r>
              <a:rPr lang="zh-CN" altLang="en-US" sz="2800" dirty="0" smtClean="0"/>
              <a:t>项目实训：第二天</a:t>
            </a:r>
            <a:endParaRPr lang="zh-CN" altLang="en-US" sz="2800" dirty="0"/>
          </a:p>
        </p:txBody>
      </p:sp>
      <p:sp>
        <p:nvSpPr>
          <p:cNvPr id="5" name="文本框 4"/>
          <p:cNvSpPr txBox="1"/>
          <p:nvPr/>
        </p:nvSpPr>
        <p:spPr>
          <a:xfrm>
            <a:off x="1691640" y="1600200"/>
            <a:ext cx="9418320" cy="507831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smtClean="0"/>
              <a:t>阅读论文</a:t>
            </a:r>
            <a:endParaRPr lang="en-US" altLang="zh-CN" dirty="0" smtClean="0"/>
          </a:p>
          <a:p>
            <a:pPr marL="742950" lvl="1" indent="-285750">
              <a:lnSpc>
                <a:spcPct val="150000"/>
              </a:lnSpc>
              <a:buFont typeface="Arial" panose="020B0604020202020204" pitchFamily="34" charset="0"/>
              <a:buChar char="•"/>
            </a:pPr>
            <a:r>
              <a:rPr lang="zh-CN" altLang="en-US" dirty="0" smtClean="0"/>
              <a:t>了解模型结构 </a:t>
            </a:r>
            <a:r>
              <a:rPr lang="en-US" altLang="zh-CN" dirty="0" smtClean="0"/>
              <a:t>— text-encoder + </a:t>
            </a:r>
            <a:r>
              <a:rPr lang="en-US" altLang="zh-CN" dirty="0" err="1" smtClean="0"/>
              <a:t>imgGAN</a:t>
            </a:r>
            <a:r>
              <a:rPr lang="zh-CN" altLang="en-US" dirty="0" smtClean="0"/>
              <a:t>。</a:t>
            </a:r>
            <a:endParaRPr lang="en-US" altLang="zh-CN" dirty="0" smtClean="0"/>
          </a:p>
          <a:p>
            <a:pPr marL="742950" lvl="1" indent="-285750">
              <a:lnSpc>
                <a:spcPct val="150000"/>
              </a:lnSpc>
              <a:buFont typeface="Arial" panose="020B0604020202020204" pitchFamily="34" charset="0"/>
              <a:buChar char="•"/>
            </a:pPr>
            <a:r>
              <a:rPr lang="zh-CN" altLang="en-US" dirty="0" smtClean="0"/>
              <a:t>了解如何进行</a:t>
            </a:r>
            <a:r>
              <a:rPr lang="en-US" altLang="zh-CN" dirty="0" smtClean="0"/>
              <a:t>CA</a:t>
            </a:r>
            <a:r>
              <a:rPr lang="zh-CN" altLang="en-US" dirty="0" smtClean="0"/>
              <a:t>操作，以及它的优点和效果。</a:t>
            </a:r>
            <a:endParaRPr lang="en-US" altLang="zh-CN" dirty="0" smtClean="0"/>
          </a:p>
          <a:p>
            <a:pPr marL="285750" indent="-285750">
              <a:lnSpc>
                <a:spcPct val="150000"/>
              </a:lnSpc>
              <a:buFont typeface="Arial" panose="020B0604020202020204" pitchFamily="34" charset="0"/>
              <a:buChar char="•"/>
            </a:pPr>
            <a:r>
              <a:rPr lang="zh-CN" altLang="en-US" dirty="0"/>
              <a:t>初</a:t>
            </a:r>
            <a:r>
              <a:rPr lang="zh-CN" altLang="en-US" dirty="0" smtClean="0"/>
              <a:t>读代码</a:t>
            </a:r>
            <a:endParaRPr lang="en-US" altLang="zh-CN" dirty="0" smtClean="0"/>
          </a:p>
          <a:p>
            <a:pPr marL="285750" indent="-285750">
              <a:lnSpc>
                <a:spcPct val="150000"/>
              </a:lnSpc>
              <a:buFont typeface="Arial" panose="020B0604020202020204" pitchFamily="34" charset="0"/>
              <a:buChar char="•"/>
            </a:pPr>
            <a:r>
              <a:rPr lang="zh-CN" altLang="en-US" dirty="0" smtClean="0"/>
              <a:t>目前的问题</a:t>
            </a:r>
            <a:endParaRPr lang="en-US" altLang="zh-CN" dirty="0" smtClean="0"/>
          </a:p>
          <a:p>
            <a:pPr marL="742950" lvl="1" indent="-285750">
              <a:lnSpc>
                <a:spcPct val="150000"/>
              </a:lnSpc>
              <a:buFont typeface="Arial" panose="020B0604020202020204" pitchFamily="34" charset="0"/>
              <a:buChar char="•"/>
            </a:pPr>
            <a:r>
              <a:rPr lang="zh-CN" altLang="en-US" dirty="0" smtClean="0"/>
              <a:t>已有已经训练好的模型，但是是</a:t>
            </a:r>
            <a:r>
              <a:rPr lang="en-US" altLang="zh-CN" dirty="0" err="1" smtClean="0"/>
              <a:t>tensorflow</a:t>
            </a:r>
            <a:r>
              <a:rPr lang="zh-CN" altLang="en-US" dirty="0" smtClean="0"/>
              <a:t>规格保存的模型，</a:t>
            </a:r>
            <a:r>
              <a:rPr lang="en-US" altLang="zh-CN" dirty="0" err="1" smtClean="0"/>
              <a:t>tensorflow</a:t>
            </a:r>
            <a:r>
              <a:rPr lang="zh-CN" altLang="en-US" dirty="0" smtClean="0"/>
              <a:t>模型可以转成</a:t>
            </a:r>
            <a:r>
              <a:rPr lang="en-US" altLang="zh-CN" dirty="0" err="1" smtClean="0"/>
              <a:t>pytorch</a:t>
            </a:r>
            <a:r>
              <a:rPr lang="zh-CN" altLang="en-US" dirty="0" smtClean="0"/>
              <a:t>模型，但是需要保持模型各个参数命名一致，需要决定自己是从头训练模型，还是花费写心思转换网络参数。</a:t>
            </a:r>
            <a:endParaRPr lang="en-US" altLang="zh-CN" dirty="0" smtClean="0"/>
          </a:p>
          <a:p>
            <a:pPr marL="742950" lvl="1" indent="-285750">
              <a:lnSpc>
                <a:spcPct val="150000"/>
              </a:lnSpc>
              <a:buFont typeface="Arial" panose="020B0604020202020204" pitchFamily="34" charset="0"/>
              <a:buChar char="•"/>
            </a:pPr>
            <a:r>
              <a:rPr lang="zh-CN" altLang="en-US" dirty="0" smtClean="0"/>
              <a:t>所</a:t>
            </a:r>
            <a:r>
              <a:rPr lang="zh-CN" altLang="en-US" dirty="0"/>
              <a:t>给</a:t>
            </a:r>
            <a:r>
              <a:rPr lang="zh-CN" altLang="en-US" dirty="0" smtClean="0"/>
              <a:t>出的代码，没有</a:t>
            </a:r>
            <a:r>
              <a:rPr lang="en-US" altLang="zh-CN" dirty="0" smtClean="0"/>
              <a:t>text embedding</a:t>
            </a:r>
            <a:r>
              <a:rPr lang="zh-CN" altLang="en-US" dirty="0" smtClean="0"/>
              <a:t>这个网络，在</a:t>
            </a:r>
            <a:r>
              <a:rPr lang="en-US" altLang="zh-CN" dirty="0" err="1" smtClean="0"/>
              <a:t>icml2016</a:t>
            </a:r>
            <a:r>
              <a:rPr lang="zh-CN" altLang="en-US" dirty="0" smtClean="0"/>
              <a:t>的实现中有完整的网络结构和预训练模型，但是使用</a:t>
            </a:r>
            <a:r>
              <a:rPr lang="en-US" altLang="zh-CN" dirty="0" err="1" smtClean="0"/>
              <a:t>lua</a:t>
            </a:r>
            <a:r>
              <a:rPr lang="zh-CN" altLang="en-US" dirty="0" smtClean="0"/>
              <a:t>语言写的，正在尝试转换成</a:t>
            </a:r>
            <a:r>
              <a:rPr lang="en-US" altLang="zh-CN" dirty="0" smtClean="0"/>
              <a:t>python</a:t>
            </a:r>
            <a:r>
              <a:rPr lang="zh-CN" altLang="en-US" dirty="0" smtClean="0"/>
              <a:t>语言。</a:t>
            </a:r>
            <a:endParaRPr lang="en-US" altLang="zh-CN" dirty="0" smtClean="0"/>
          </a:p>
          <a:p>
            <a:pPr marL="285750" indent="-285750">
              <a:lnSpc>
                <a:spcPct val="150000"/>
              </a:lnSpc>
              <a:buFont typeface="Arial" panose="020B0604020202020204" pitchFamily="34" charset="0"/>
              <a:buChar char="•"/>
            </a:pPr>
            <a:r>
              <a:rPr lang="zh-CN" altLang="en-US" dirty="0" smtClean="0"/>
              <a:t>下一步工作</a:t>
            </a:r>
            <a:endParaRPr lang="en-US" altLang="zh-CN" dirty="0" smtClean="0"/>
          </a:p>
          <a:p>
            <a:pPr marL="742950" lvl="1" indent="-285750">
              <a:lnSpc>
                <a:spcPct val="150000"/>
              </a:lnSpc>
              <a:buFont typeface="Arial" panose="020B0604020202020204" pitchFamily="34" charset="0"/>
              <a:buChar char="•"/>
            </a:pPr>
            <a:r>
              <a:rPr lang="zh-CN" altLang="en-US" dirty="0" smtClean="0"/>
              <a:t>部署模型</a:t>
            </a:r>
            <a:endParaRPr lang="zh-CN" altLang="en-US" dirty="0"/>
          </a:p>
        </p:txBody>
      </p:sp>
    </p:spTree>
    <p:extLst>
      <p:ext uri="{BB962C8B-B14F-4D97-AF65-F5344CB8AC3E}">
        <p14:creationId xmlns:p14="http://schemas.microsoft.com/office/powerpoint/2010/main" val="41040871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9275" y="752526"/>
            <a:ext cx="4324865" cy="523220"/>
          </a:xfrm>
          <a:prstGeom prst="rect">
            <a:avLst/>
          </a:prstGeom>
          <a:noFill/>
        </p:spPr>
        <p:txBody>
          <a:bodyPr wrap="square" rtlCol="0">
            <a:spAutoFit/>
          </a:bodyPr>
          <a:lstStyle/>
          <a:p>
            <a:r>
              <a:rPr lang="zh-CN" altLang="en-US" sz="2800" dirty="0" smtClean="0"/>
              <a:t>项目实训：第十六天（三）</a:t>
            </a:r>
            <a:endParaRPr lang="zh-CN" altLang="en-US" sz="2800" dirty="0"/>
          </a:p>
        </p:txBody>
      </p:sp>
      <p:pic>
        <p:nvPicPr>
          <p:cNvPr id="25" name="图片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4267" y="6110185"/>
            <a:ext cx="1219200" cy="609600"/>
          </a:xfrm>
          <a:prstGeom prst="rect">
            <a:avLst/>
          </a:prstGeom>
        </p:spPr>
      </p:pic>
      <p:pic>
        <p:nvPicPr>
          <p:cNvPr id="33" name="图片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7957" y="5507000"/>
            <a:ext cx="1219200" cy="609600"/>
          </a:xfrm>
          <a:prstGeom prst="rect">
            <a:avLst/>
          </a:prstGeom>
        </p:spPr>
      </p:pic>
      <p:pic>
        <p:nvPicPr>
          <p:cNvPr id="35" name="图片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7107" y="5507000"/>
            <a:ext cx="1219200" cy="609600"/>
          </a:xfrm>
          <a:prstGeom prst="rect">
            <a:avLst/>
          </a:prstGeom>
        </p:spPr>
      </p:pic>
      <p:pic>
        <p:nvPicPr>
          <p:cNvPr id="48" name="图片 4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7407" y="6111630"/>
            <a:ext cx="1219200" cy="609600"/>
          </a:xfrm>
          <a:prstGeom prst="rect">
            <a:avLst/>
          </a:prstGeom>
        </p:spPr>
      </p:pic>
      <p:pic>
        <p:nvPicPr>
          <p:cNvPr id="54" name="图片 5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98820" y="5507000"/>
            <a:ext cx="1219200" cy="609600"/>
          </a:xfrm>
          <a:prstGeom prst="rect">
            <a:avLst/>
          </a:prstGeom>
        </p:spPr>
      </p:pic>
      <p:pic>
        <p:nvPicPr>
          <p:cNvPr id="55" name="图片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99646" y="6103261"/>
            <a:ext cx="1219200" cy="609600"/>
          </a:xfrm>
          <a:prstGeom prst="rect">
            <a:avLst/>
          </a:prstGeom>
        </p:spPr>
      </p:pic>
      <p:pic>
        <p:nvPicPr>
          <p:cNvPr id="57" name="图片 5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94411" y="6110185"/>
            <a:ext cx="1219200" cy="609600"/>
          </a:xfrm>
          <a:prstGeom prst="rect">
            <a:avLst/>
          </a:prstGeom>
        </p:spPr>
      </p:pic>
      <p:pic>
        <p:nvPicPr>
          <p:cNvPr id="59" name="图片 5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13597" y="3697993"/>
            <a:ext cx="1219200" cy="609600"/>
          </a:xfrm>
          <a:prstGeom prst="rect">
            <a:avLst/>
          </a:prstGeom>
        </p:spPr>
      </p:pic>
      <p:pic>
        <p:nvPicPr>
          <p:cNvPr id="60" name="图片 5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27792" y="6048228"/>
            <a:ext cx="1219200" cy="609600"/>
          </a:xfrm>
          <a:prstGeom prst="rect">
            <a:avLst/>
          </a:prstGeom>
        </p:spPr>
      </p:pic>
      <p:pic>
        <p:nvPicPr>
          <p:cNvPr id="61" name="图片 6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94411" y="5518116"/>
            <a:ext cx="1219200" cy="609600"/>
          </a:xfrm>
          <a:prstGeom prst="rect">
            <a:avLst/>
          </a:prstGeom>
        </p:spPr>
      </p:pic>
      <p:pic>
        <p:nvPicPr>
          <p:cNvPr id="62" name="图片 6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179372" y="5493661"/>
            <a:ext cx="1219200" cy="609600"/>
          </a:xfrm>
          <a:prstGeom prst="rect">
            <a:avLst/>
          </a:prstGeom>
        </p:spPr>
      </p:pic>
      <p:pic>
        <p:nvPicPr>
          <p:cNvPr id="63" name="图片 6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48220" y="5515396"/>
            <a:ext cx="1219200" cy="609600"/>
          </a:xfrm>
          <a:prstGeom prst="rect">
            <a:avLst/>
          </a:prstGeom>
        </p:spPr>
      </p:pic>
      <p:pic>
        <p:nvPicPr>
          <p:cNvPr id="66" name="图片 6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77400" y="4917193"/>
            <a:ext cx="1219200" cy="609600"/>
          </a:xfrm>
          <a:prstGeom prst="rect">
            <a:avLst/>
          </a:prstGeom>
        </p:spPr>
      </p:pic>
      <p:pic>
        <p:nvPicPr>
          <p:cNvPr id="67" name="图片 6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77798" y="3698163"/>
            <a:ext cx="1219200" cy="609600"/>
          </a:xfrm>
          <a:prstGeom prst="rect">
            <a:avLst/>
          </a:prstGeom>
        </p:spPr>
      </p:pic>
      <p:pic>
        <p:nvPicPr>
          <p:cNvPr id="68" name="图片 6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399654" y="3710618"/>
            <a:ext cx="1219200" cy="609600"/>
          </a:xfrm>
          <a:prstGeom prst="rect">
            <a:avLst/>
          </a:prstGeom>
        </p:spPr>
      </p:pic>
      <p:pic>
        <p:nvPicPr>
          <p:cNvPr id="69" name="图片 6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171504" y="6106154"/>
            <a:ext cx="1219200" cy="609600"/>
          </a:xfrm>
          <a:prstGeom prst="rect">
            <a:avLst/>
          </a:prstGeom>
        </p:spPr>
      </p:pic>
      <p:pic>
        <p:nvPicPr>
          <p:cNvPr id="71" name="图片 7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757012" y="1882987"/>
            <a:ext cx="1219200" cy="609600"/>
          </a:xfrm>
          <a:prstGeom prst="rect">
            <a:avLst/>
          </a:prstGeom>
        </p:spPr>
      </p:pic>
      <p:pic>
        <p:nvPicPr>
          <p:cNvPr id="72" name="图片 7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329149" y="3091125"/>
            <a:ext cx="1219200" cy="609600"/>
          </a:xfrm>
          <a:prstGeom prst="rect">
            <a:avLst/>
          </a:prstGeom>
        </p:spPr>
      </p:pic>
      <p:pic>
        <p:nvPicPr>
          <p:cNvPr id="73" name="图片 7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888066" y="3088205"/>
            <a:ext cx="1219200" cy="609600"/>
          </a:xfrm>
          <a:prstGeom prst="rect">
            <a:avLst/>
          </a:prstGeom>
        </p:spPr>
      </p:pic>
      <p:pic>
        <p:nvPicPr>
          <p:cNvPr id="74" name="图片 73"/>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888507" y="4300089"/>
            <a:ext cx="1219200" cy="609600"/>
          </a:xfrm>
          <a:prstGeom prst="rect">
            <a:avLst/>
          </a:prstGeom>
        </p:spPr>
      </p:pic>
      <p:pic>
        <p:nvPicPr>
          <p:cNvPr id="75" name="图片 74"/>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893184" y="4904366"/>
            <a:ext cx="1219200" cy="609600"/>
          </a:xfrm>
          <a:prstGeom prst="rect">
            <a:avLst/>
          </a:prstGeom>
        </p:spPr>
      </p:pic>
      <p:pic>
        <p:nvPicPr>
          <p:cNvPr id="76" name="图片 75"/>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546165" y="3700565"/>
            <a:ext cx="1219200" cy="609600"/>
          </a:xfrm>
          <a:prstGeom prst="rect">
            <a:avLst/>
          </a:prstGeom>
        </p:spPr>
      </p:pic>
      <p:pic>
        <p:nvPicPr>
          <p:cNvPr id="78" name="图片 77"/>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541230" y="1280244"/>
            <a:ext cx="1219200" cy="609600"/>
          </a:xfrm>
          <a:prstGeom prst="rect">
            <a:avLst/>
          </a:prstGeom>
        </p:spPr>
      </p:pic>
      <p:pic>
        <p:nvPicPr>
          <p:cNvPr id="79" name="图片 78"/>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117252" y="4893122"/>
            <a:ext cx="1219200" cy="609600"/>
          </a:xfrm>
          <a:prstGeom prst="rect">
            <a:avLst/>
          </a:prstGeom>
        </p:spPr>
      </p:pic>
      <p:pic>
        <p:nvPicPr>
          <p:cNvPr id="80" name="图片 79"/>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337276" y="4899087"/>
            <a:ext cx="1219200" cy="609600"/>
          </a:xfrm>
          <a:prstGeom prst="rect">
            <a:avLst/>
          </a:prstGeom>
        </p:spPr>
      </p:pic>
      <p:pic>
        <p:nvPicPr>
          <p:cNvPr id="81" name="图片 80"/>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532485" y="4897400"/>
            <a:ext cx="1219200" cy="609600"/>
          </a:xfrm>
          <a:prstGeom prst="rect">
            <a:avLst/>
          </a:prstGeom>
        </p:spPr>
      </p:pic>
      <p:pic>
        <p:nvPicPr>
          <p:cNvPr id="83" name="图片 82"/>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0402066" y="4928649"/>
            <a:ext cx="1219200" cy="609600"/>
          </a:xfrm>
          <a:prstGeom prst="rect">
            <a:avLst/>
          </a:prstGeom>
        </p:spPr>
      </p:pic>
      <p:pic>
        <p:nvPicPr>
          <p:cNvPr id="84" name="图片 83"/>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190848" y="1286942"/>
            <a:ext cx="1219200" cy="609600"/>
          </a:xfrm>
          <a:prstGeom prst="rect">
            <a:avLst/>
          </a:prstGeom>
        </p:spPr>
      </p:pic>
      <p:pic>
        <p:nvPicPr>
          <p:cNvPr id="85" name="图片 84"/>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750970" y="4319049"/>
            <a:ext cx="1219200" cy="609600"/>
          </a:xfrm>
          <a:prstGeom prst="rect">
            <a:avLst/>
          </a:prstGeom>
        </p:spPr>
      </p:pic>
      <p:pic>
        <p:nvPicPr>
          <p:cNvPr id="86" name="图片 85"/>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7961254" y="6097140"/>
            <a:ext cx="1219200" cy="609600"/>
          </a:xfrm>
          <a:prstGeom prst="rect">
            <a:avLst/>
          </a:prstGeom>
        </p:spPr>
      </p:pic>
      <p:pic>
        <p:nvPicPr>
          <p:cNvPr id="87" name="图片 86"/>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64430" y="1281472"/>
            <a:ext cx="1219200" cy="609600"/>
          </a:xfrm>
          <a:prstGeom prst="rect">
            <a:avLst/>
          </a:prstGeom>
        </p:spPr>
      </p:pic>
      <p:pic>
        <p:nvPicPr>
          <p:cNvPr id="88" name="图片 87"/>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976636" y="1275746"/>
            <a:ext cx="1219200" cy="609600"/>
          </a:xfrm>
          <a:prstGeom prst="rect">
            <a:avLst/>
          </a:prstGeom>
        </p:spPr>
      </p:pic>
      <p:pic>
        <p:nvPicPr>
          <p:cNvPr id="89" name="图片 88"/>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664430" y="2498477"/>
            <a:ext cx="1219200" cy="609600"/>
          </a:xfrm>
          <a:prstGeom prst="rect">
            <a:avLst/>
          </a:prstGeom>
        </p:spPr>
      </p:pic>
      <p:pic>
        <p:nvPicPr>
          <p:cNvPr id="90" name="图片 89"/>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102830" y="2493348"/>
            <a:ext cx="1219200" cy="609600"/>
          </a:xfrm>
          <a:prstGeom prst="rect">
            <a:avLst/>
          </a:prstGeom>
        </p:spPr>
      </p:pic>
      <p:pic>
        <p:nvPicPr>
          <p:cNvPr id="91" name="图片 90"/>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102830" y="1885764"/>
            <a:ext cx="1219200" cy="609600"/>
          </a:xfrm>
          <a:prstGeom prst="rect">
            <a:avLst/>
          </a:prstGeom>
        </p:spPr>
      </p:pic>
      <p:pic>
        <p:nvPicPr>
          <p:cNvPr id="92" name="图片 91"/>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3105289" y="4307593"/>
            <a:ext cx="1219200" cy="609600"/>
          </a:xfrm>
          <a:prstGeom prst="rect">
            <a:avLst/>
          </a:prstGeom>
        </p:spPr>
      </p:pic>
      <p:pic>
        <p:nvPicPr>
          <p:cNvPr id="93" name="图片 92"/>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4322654" y="1890638"/>
            <a:ext cx="1219200" cy="609600"/>
          </a:xfrm>
          <a:prstGeom prst="rect">
            <a:avLst/>
          </a:prstGeom>
        </p:spPr>
      </p:pic>
      <p:pic>
        <p:nvPicPr>
          <p:cNvPr id="94" name="图片 93"/>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7963955" y="5487540"/>
            <a:ext cx="1219200" cy="609600"/>
          </a:xfrm>
          <a:prstGeom prst="rect">
            <a:avLst/>
          </a:prstGeom>
        </p:spPr>
      </p:pic>
      <p:pic>
        <p:nvPicPr>
          <p:cNvPr id="96" name="图片 95"/>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5537220" y="2487845"/>
            <a:ext cx="1219200" cy="609600"/>
          </a:xfrm>
          <a:prstGeom prst="rect">
            <a:avLst/>
          </a:prstGeom>
        </p:spPr>
      </p:pic>
      <p:pic>
        <p:nvPicPr>
          <p:cNvPr id="98" name="图片 97"/>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9190848" y="1872864"/>
            <a:ext cx="1219200" cy="609600"/>
          </a:xfrm>
          <a:prstGeom prst="rect">
            <a:avLst/>
          </a:prstGeom>
        </p:spPr>
      </p:pic>
      <p:pic>
        <p:nvPicPr>
          <p:cNvPr id="99" name="图片 98"/>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680795" y="4307593"/>
            <a:ext cx="1219200" cy="609600"/>
          </a:xfrm>
          <a:prstGeom prst="rect">
            <a:avLst/>
          </a:prstGeom>
        </p:spPr>
      </p:pic>
      <p:pic>
        <p:nvPicPr>
          <p:cNvPr id="100" name="图片 99"/>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7976536" y="1880539"/>
            <a:ext cx="1219200" cy="609600"/>
          </a:xfrm>
          <a:prstGeom prst="rect">
            <a:avLst/>
          </a:prstGeom>
        </p:spPr>
      </p:pic>
      <p:pic>
        <p:nvPicPr>
          <p:cNvPr id="101" name="图片 100"/>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10399654" y="4319049"/>
            <a:ext cx="1219200" cy="609600"/>
          </a:xfrm>
          <a:prstGeom prst="rect">
            <a:avLst/>
          </a:prstGeom>
        </p:spPr>
      </p:pic>
      <p:pic>
        <p:nvPicPr>
          <p:cNvPr id="102" name="图片 101"/>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9187725" y="4278899"/>
            <a:ext cx="1219200" cy="609600"/>
          </a:xfrm>
          <a:prstGeom prst="rect">
            <a:avLst/>
          </a:prstGeom>
        </p:spPr>
      </p:pic>
      <p:pic>
        <p:nvPicPr>
          <p:cNvPr id="104" name="图片 103"/>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5534590" y="4301376"/>
            <a:ext cx="1219200" cy="609600"/>
          </a:xfrm>
          <a:prstGeom prst="rect">
            <a:avLst/>
          </a:prstGeom>
        </p:spPr>
      </p:pic>
      <p:pic>
        <p:nvPicPr>
          <p:cNvPr id="105" name="图片 104"/>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4322030" y="1283233"/>
            <a:ext cx="1219200" cy="609600"/>
          </a:xfrm>
          <a:prstGeom prst="rect">
            <a:avLst/>
          </a:prstGeom>
        </p:spPr>
      </p:pic>
      <p:pic>
        <p:nvPicPr>
          <p:cNvPr id="106" name="图片 105"/>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1883610" y="2490803"/>
            <a:ext cx="1219200" cy="609600"/>
          </a:xfrm>
          <a:prstGeom prst="rect">
            <a:avLst/>
          </a:prstGeom>
        </p:spPr>
      </p:pic>
      <p:pic>
        <p:nvPicPr>
          <p:cNvPr id="107" name="图片 106"/>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4318020" y="2493348"/>
            <a:ext cx="1219200" cy="609600"/>
          </a:xfrm>
          <a:prstGeom prst="rect">
            <a:avLst/>
          </a:prstGeom>
        </p:spPr>
      </p:pic>
      <p:pic>
        <p:nvPicPr>
          <p:cNvPr id="108" name="图片 107"/>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1880739" y="1280593"/>
            <a:ext cx="1219200" cy="609600"/>
          </a:xfrm>
          <a:prstGeom prst="rect">
            <a:avLst/>
          </a:prstGeom>
        </p:spPr>
      </p:pic>
      <p:pic>
        <p:nvPicPr>
          <p:cNvPr id="109" name="图片 108"/>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3107097" y="3096093"/>
            <a:ext cx="1219200" cy="609600"/>
          </a:xfrm>
          <a:prstGeom prst="rect">
            <a:avLst/>
          </a:prstGeom>
        </p:spPr>
      </p:pic>
      <p:pic>
        <p:nvPicPr>
          <p:cNvPr id="110" name="图片 109"/>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a:off x="5537388" y="1882788"/>
            <a:ext cx="1219200" cy="609600"/>
          </a:xfrm>
          <a:prstGeom prst="rect">
            <a:avLst/>
          </a:prstGeom>
        </p:spPr>
      </p:pic>
      <p:pic>
        <p:nvPicPr>
          <p:cNvPr id="111" name="图片 110"/>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10412532" y="1287654"/>
            <a:ext cx="1219200" cy="609600"/>
          </a:xfrm>
          <a:prstGeom prst="rect">
            <a:avLst/>
          </a:prstGeom>
        </p:spPr>
      </p:pic>
      <p:pic>
        <p:nvPicPr>
          <p:cNvPr id="112" name="图片 111"/>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9185529" y="4890685"/>
            <a:ext cx="1219200" cy="609600"/>
          </a:xfrm>
          <a:prstGeom prst="rect">
            <a:avLst/>
          </a:prstGeom>
        </p:spPr>
      </p:pic>
      <p:pic>
        <p:nvPicPr>
          <p:cNvPr id="113" name="图片 112"/>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4324179" y="6065321"/>
            <a:ext cx="1219200" cy="609600"/>
          </a:xfrm>
          <a:prstGeom prst="rect">
            <a:avLst/>
          </a:prstGeom>
        </p:spPr>
      </p:pic>
      <p:pic>
        <p:nvPicPr>
          <p:cNvPr id="114" name="图片 113"/>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1883610" y="1882301"/>
            <a:ext cx="1219200" cy="609600"/>
          </a:xfrm>
          <a:prstGeom prst="rect">
            <a:avLst/>
          </a:prstGeom>
        </p:spPr>
      </p:pic>
      <p:pic>
        <p:nvPicPr>
          <p:cNvPr id="115" name="图片 114"/>
          <p:cNvPicPr>
            <a:picLocks noChangeAspect="1"/>
          </p:cNvPicPr>
          <p:nvPr/>
        </p:nvPicPr>
        <p:blipFill>
          <a:blip r:embed="rId57">
            <a:extLst>
              <a:ext uri="{28A0092B-C50C-407E-A947-70E740481C1C}">
                <a14:useLocalDpi xmlns:a14="http://schemas.microsoft.com/office/drawing/2010/main" val="0"/>
              </a:ext>
            </a:extLst>
          </a:blip>
          <a:stretch>
            <a:fillRect/>
          </a:stretch>
        </p:blipFill>
        <p:spPr>
          <a:xfrm>
            <a:off x="6754780" y="3710292"/>
            <a:ext cx="1219200" cy="609600"/>
          </a:xfrm>
          <a:prstGeom prst="rect">
            <a:avLst/>
          </a:prstGeom>
        </p:spPr>
      </p:pic>
      <p:pic>
        <p:nvPicPr>
          <p:cNvPr id="116" name="图片 115"/>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7975194" y="2489412"/>
            <a:ext cx="1219200" cy="609600"/>
          </a:xfrm>
          <a:prstGeom prst="rect">
            <a:avLst/>
          </a:prstGeom>
        </p:spPr>
      </p:pic>
      <p:pic>
        <p:nvPicPr>
          <p:cNvPr id="117" name="图片 116"/>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9195689" y="2482115"/>
            <a:ext cx="1219200" cy="609600"/>
          </a:xfrm>
          <a:prstGeom prst="rect">
            <a:avLst/>
          </a:prstGeom>
        </p:spPr>
      </p:pic>
      <p:pic>
        <p:nvPicPr>
          <p:cNvPr id="118" name="图片 117"/>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7976536" y="4915343"/>
            <a:ext cx="1219200" cy="609600"/>
          </a:xfrm>
          <a:prstGeom prst="rect">
            <a:avLst/>
          </a:prstGeom>
        </p:spPr>
      </p:pic>
      <p:pic>
        <p:nvPicPr>
          <p:cNvPr id="119" name="图片 118"/>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664430" y="3094781"/>
            <a:ext cx="1219200" cy="609600"/>
          </a:xfrm>
          <a:prstGeom prst="rect">
            <a:avLst/>
          </a:prstGeom>
        </p:spPr>
      </p:pic>
      <p:pic>
        <p:nvPicPr>
          <p:cNvPr id="120" name="图片 119"/>
          <p:cNvPicPr>
            <a:picLocks noChangeAspect="1"/>
          </p:cNvPicPr>
          <p:nvPr/>
        </p:nvPicPr>
        <p:blipFill>
          <a:blip r:embed="rId62">
            <a:extLst>
              <a:ext uri="{28A0092B-C50C-407E-A947-70E740481C1C}">
                <a14:useLocalDpi xmlns:a14="http://schemas.microsoft.com/office/drawing/2010/main" val="0"/>
              </a:ext>
            </a:extLst>
          </a:blip>
          <a:stretch>
            <a:fillRect/>
          </a:stretch>
        </p:blipFill>
        <p:spPr>
          <a:xfrm>
            <a:off x="4311598" y="4307593"/>
            <a:ext cx="1219200" cy="609600"/>
          </a:xfrm>
          <a:prstGeom prst="rect">
            <a:avLst/>
          </a:prstGeom>
        </p:spPr>
      </p:pic>
      <p:pic>
        <p:nvPicPr>
          <p:cNvPr id="121" name="图片 120"/>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a:off x="6758582" y="2488685"/>
            <a:ext cx="1219200" cy="609600"/>
          </a:xfrm>
          <a:prstGeom prst="rect">
            <a:avLst/>
          </a:prstGeom>
        </p:spPr>
      </p:pic>
      <p:pic>
        <p:nvPicPr>
          <p:cNvPr id="122" name="图片 121"/>
          <p:cNvPicPr>
            <a:picLocks noChangeAspect="1"/>
          </p:cNvPicPr>
          <p:nvPr/>
        </p:nvPicPr>
        <p:blipFill>
          <a:blip r:embed="rId64">
            <a:extLst>
              <a:ext uri="{28A0092B-C50C-407E-A947-70E740481C1C}">
                <a14:useLocalDpi xmlns:a14="http://schemas.microsoft.com/office/drawing/2010/main" val="0"/>
              </a:ext>
            </a:extLst>
          </a:blip>
          <a:stretch>
            <a:fillRect/>
          </a:stretch>
        </p:blipFill>
        <p:spPr>
          <a:xfrm>
            <a:off x="7975385" y="3095009"/>
            <a:ext cx="1219200" cy="609600"/>
          </a:xfrm>
          <a:prstGeom prst="rect">
            <a:avLst/>
          </a:prstGeom>
        </p:spPr>
      </p:pic>
      <p:pic>
        <p:nvPicPr>
          <p:cNvPr id="123" name="图片 122"/>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4324179" y="3698163"/>
            <a:ext cx="1219200" cy="609600"/>
          </a:xfrm>
          <a:prstGeom prst="rect">
            <a:avLst/>
          </a:prstGeom>
        </p:spPr>
      </p:pic>
      <p:pic>
        <p:nvPicPr>
          <p:cNvPr id="124" name="图片 123"/>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7975530" y="4312600"/>
            <a:ext cx="1219200" cy="609600"/>
          </a:xfrm>
          <a:prstGeom prst="rect">
            <a:avLst/>
          </a:prstGeom>
        </p:spPr>
      </p:pic>
      <p:pic>
        <p:nvPicPr>
          <p:cNvPr id="125" name="图片 124"/>
          <p:cNvPicPr>
            <a:picLocks noChangeAspect="1"/>
          </p:cNvPicPr>
          <p:nvPr/>
        </p:nvPicPr>
        <p:blipFill>
          <a:blip r:embed="rId67">
            <a:extLst>
              <a:ext uri="{28A0092B-C50C-407E-A947-70E740481C1C}">
                <a14:useLocalDpi xmlns:a14="http://schemas.microsoft.com/office/drawing/2010/main" val="0"/>
              </a:ext>
            </a:extLst>
          </a:blip>
          <a:stretch>
            <a:fillRect/>
          </a:stretch>
        </p:blipFill>
        <p:spPr>
          <a:xfrm>
            <a:off x="10410500" y="2499302"/>
            <a:ext cx="1219200" cy="609600"/>
          </a:xfrm>
          <a:prstGeom prst="rect">
            <a:avLst/>
          </a:prstGeom>
        </p:spPr>
      </p:pic>
      <p:pic>
        <p:nvPicPr>
          <p:cNvPr id="126" name="图片 125"/>
          <p:cNvPicPr>
            <a:picLocks noChangeAspect="1"/>
          </p:cNvPicPr>
          <p:nvPr/>
        </p:nvPicPr>
        <p:blipFill>
          <a:blip r:embed="rId68">
            <a:extLst>
              <a:ext uri="{28A0092B-C50C-407E-A947-70E740481C1C}">
                <a14:useLocalDpi xmlns:a14="http://schemas.microsoft.com/office/drawing/2010/main" val="0"/>
              </a:ext>
            </a:extLst>
          </a:blip>
          <a:stretch>
            <a:fillRect/>
          </a:stretch>
        </p:blipFill>
        <p:spPr>
          <a:xfrm>
            <a:off x="10410500" y="1887959"/>
            <a:ext cx="1219200" cy="609600"/>
          </a:xfrm>
          <a:prstGeom prst="rect">
            <a:avLst/>
          </a:prstGeom>
        </p:spPr>
      </p:pic>
      <p:pic>
        <p:nvPicPr>
          <p:cNvPr id="127" name="图片 126"/>
          <p:cNvPicPr>
            <a:picLocks noChangeAspect="1"/>
          </p:cNvPicPr>
          <p:nvPr/>
        </p:nvPicPr>
        <p:blipFill>
          <a:blip r:embed="rId69">
            <a:extLst>
              <a:ext uri="{28A0092B-C50C-407E-A947-70E740481C1C}">
                <a14:useLocalDpi xmlns:a14="http://schemas.microsoft.com/office/drawing/2010/main" val="0"/>
              </a:ext>
            </a:extLst>
          </a:blip>
          <a:stretch>
            <a:fillRect/>
          </a:stretch>
        </p:blipFill>
        <p:spPr>
          <a:xfrm>
            <a:off x="10403971" y="3106290"/>
            <a:ext cx="1219200" cy="609600"/>
          </a:xfrm>
          <a:prstGeom prst="rect">
            <a:avLst/>
          </a:prstGeom>
        </p:spPr>
      </p:pic>
      <p:pic>
        <p:nvPicPr>
          <p:cNvPr id="128" name="图片 127"/>
          <p:cNvPicPr>
            <a:picLocks noChangeAspect="1"/>
          </p:cNvPicPr>
          <p:nvPr/>
        </p:nvPicPr>
        <p:blipFill>
          <a:blip r:embed="rId70">
            <a:extLst>
              <a:ext uri="{28A0092B-C50C-407E-A947-70E740481C1C}">
                <a14:useLocalDpi xmlns:a14="http://schemas.microsoft.com/office/drawing/2010/main" val="0"/>
              </a:ext>
            </a:extLst>
          </a:blip>
          <a:stretch>
            <a:fillRect/>
          </a:stretch>
        </p:blipFill>
        <p:spPr>
          <a:xfrm>
            <a:off x="680600" y="5525660"/>
            <a:ext cx="1219200" cy="609600"/>
          </a:xfrm>
          <a:prstGeom prst="rect">
            <a:avLst/>
          </a:prstGeom>
        </p:spPr>
      </p:pic>
      <p:pic>
        <p:nvPicPr>
          <p:cNvPr id="129" name="图片 128"/>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5532485" y="5472814"/>
            <a:ext cx="1219200" cy="609600"/>
          </a:xfrm>
          <a:prstGeom prst="rect">
            <a:avLst/>
          </a:prstGeom>
        </p:spPr>
      </p:pic>
      <p:pic>
        <p:nvPicPr>
          <p:cNvPr id="130" name="图片 129"/>
          <p:cNvPicPr>
            <a:picLocks noChangeAspect="1"/>
          </p:cNvPicPr>
          <p:nvPr/>
        </p:nvPicPr>
        <p:blipFill>
          <a:blip r:embed="rId72">
            <a:extLst>
              <a:ext uri="{28A0092B-C50C-407E-A947-70E740481C1C}">
                <a14:useLocalDpi xmlns:a14="http://schemas.microsoft.com/office/drawing/2010/main" val="0"/>
              </a:ext>
            </a:extLst>
          </a:blip>
          <a:stretch>
            <a:fillRect/>
          </a:stretch>
        </p:blipFill>
        <p:spPr>
          <a:xfrm>
            <a:off x="664430" y="1891072"/>
            <a:ext cx="1219200" cy="609600"/>
          </a:xfrm>
          <a:prstGeom prst="rect">
            <a:avLst/>
          </a:prstGeom>
        </p:spPr>
      </p:pic>
      <p:pic>
        <p:nvPicPr>
          <p:cNvPr id="131" name="图片 130"/>
          <p:cNvPicPr>
            <a:picLocks noChangeAspect="1"/>
          </p:cNvPicPr>
          <p:nvPr/>
        </p:nvPicPr>
        <p:blipFill>
          <a:blip r:embed="rId73">
            <a:extLst>
              <a:ext uri="{28A0092B-C50C-407E-A947-70E740481C1C}">
                <a14:useLocalDpi xmlns:a14="http://schemas.microsoft.com/office/drawing/2010/main" val="0"/>
              </a:ext>
            </a:extLst>
          </a:blip>
          <a:stretch>
            <a:fillRect/>
          </a:stretch>
        </p:blipFill>
        <p:spPr>
          <a:xfrm>
            <a:off x="7963955" y="3704982"/>
            <a:ext cx="1219200" cy="609600"/>
          </a:xfrm>
          <a:prstGeom prst="rect">
            <a:avLst/>
          </a:prstGeom>
        </p:spPr>
      </p:pic>
      <p:pic>
        <p:nvPicPr>
          <p:cNvPr id="132" name="图片 131"/>
          <p:cNvPicPr>
            <a:picLocks noChangeAspect="1"/>
          </p:cNvPicPr>
          <p:nvPr/>
        </p:nvPicPr>
        <p:blipFill>
          <a:blip r:embed="rId74">
            <a:extLst>
              <a:ext uri="{28A0092B-C50C-407E-A947-70E740481C1C}">
                <a14:useLocalDpi xmlns:a14="http://schemas.microsoft.com/office/drawing/2010/main" val="0"/>
              </a:ext>
            </a:extLst>
          </a:blip>
          <a:stretch>
            <a:fillRect/>
          </a:stretch>
        </p:blipFill>
        <p:spPr>
          <a:xfrm>
            <a:off x="5546165" y="3093159"/>
            <a:ext cx="1219200" cy="609600"/>
          </a:xfrm>
          <a:prstGeom prst="rect">
            <a:avLst/>
          </a:prstGeom>
        </p:spPr>
      </p:pic>
      <p:pic>
        <p:nvPicPr>
          <p:cNvPr id="133" name="图片 132"/>
          <p:cNvPicPr>
            <a:picLocks noChangeAspect="1"/>
          </p:cNvPicPr>
          <p:nvPr/>
        </p:nvPicPr>
        <p:blipFill>
          <a:blip r:embed="rId75">
            <a:extLst>
              <a:ext uri="{28A0092B-C50C-407E-A947-70E740481C1C}">
                <a14:useLocalDpi xmlns:a14="http://schemas.microsoft.com/office/drawing/2010/main" val="0"/>
              </a:ext>
            </a:extLst>
          </a:blip>
          <a:stretch>
            <a:fillRect/>
          </a:stretch>
        </p:blipFill>
        <p:spPr>
          <a:xfrm>
            <a:off x="3102830" y="1278359"/>
            <a:ext cx="1219200" cy="609600"/>
          </a:xfrm>
          <a:prstGeom prst="rect">
            <a:avLst/>
          </a:prstGeom>
        </p:spPr>
      </p:pic>
      <p:pic>
        <p:nvPicPr>
          <p:cNvPr id="134" name="图片 133"/>
          <p:cNvPicPr>
            <a:picLocks noChangeAspect="1"/>
          </p:cNvPicPr>
          <p:nvPr/>
        </p:nvPicPr>
        <p:blipFill>
          <a:blip r:embed="rId76">
            <a:extLst>
              <a:ext uri="{28A0092B-C50C-407E-A947-70E740481C1C}">
                <a14:useLocalDpi xmlns:a14="http://schemas.microsoft.com/office/drawing/2010/main" val="0"/>
              </a:ext>
            </a:extLst>
          </a:blip>
          <a:stretch>
            <a:fillRect/>
          </a:stretch>
        </p:blipFill>
        <p:spPr>
          <a:xfrm>
            <a:off x="6759806" y="1276167"/>
            <a:ext cx="1219200" cy="609600"/>
          </a:xfrm>
          <a:prstGeom prst="rect">
            <a:avLst/>
          </a:prstGeom>
        </p:spPr>
      </p:pic>
      <p:pic>
        <p:nvPicPr>
          <p:cNvPr id="135" name="图片 134"/>
          <p:cNvPicPr>
            <a:picLocks noChangeAspect="1"/>
          </p:cNvPicPr>
          <p:nvPr/>
        </p:nvPicPr>
        <p:blipFill>
          <a:blip r:embed="rId77">
            <a:extLst>
              <a:ext uri="{28A0092B-C50C-407E-A947-70E740481C1C}">
                <a14:useLocalDpi xmlns:a14="http://schemas.microsoft.com/office/drawing/2010/main" val="0"/>
              </a:ext>
            </a:extLst>
          </a:blip>
          <a:stretch>
            <a:fillRect/>
          </a:stretch>
        </p:blipFill>
        <p:spPr>
          <a:xfrm>
            <a:off x="9185529" y="3086333"/>
            <a:ext cx="1219200" cy="609600"/>
          </a:xfrm>
          <a:prstGeom prst="rect">
            <a:avLst/>
          </a:prstGeom>
        </p:spPr>
      </p:pic>
      <p:pic>
        <p:nvPicPr>
          <p:cNvPr id="136" name="图片 135"/>
          <p:cNvPicPr>
            <a:picLocks noChangeAspect="1"/>
          </p:cNvPicPr>
          <p:nvPr/>
        </p:nvPicPr>
        <p:blipFill>
          <a:blip r:embed="rId78">
            <a:extLst>
              <a:ext uri="{28A0092B-C50C-407E-A947-70E740481C1C}">
                <a14:useLocalDpi xmlns:a14="http://schemas.microsoft.com/office/drawing/2010/main" val="0"/>
              </a:ext>
            </a:extLst>
          </a:blip>
          <a:stretch>
            <a:fillRect/>
          </a:stretch>
        </p:blipFill>
        <p:spPr>
          <a:xfrm>
            <a:off x="696033" y="6136393"/>
            <a:ext cx="1219200" cy="609600"/>
          </a:xfrm>
          <a:prstGeom prst="rect">
            <a:avLst/>
          </a:prstGeom>
        </p:spPr>
      </p:pic>
      <p:pic>
        <p:nvPicPr>
          <p:cNvPr id="137" name="图片 136"/>
          <p:cNvPicPr>
            <a:picLocks noChangeAspect="1"/>
          </p:cNvPicPr>
          <p:nvPr/>
        </p:nvPicPr>
        <p:blipFill>
          <a:blip r:embed="rId79">
            <a:extLst>
              <a:ext uri="{28A0092B-C50C-407E-A947-70E740481C1C}">
                <a14:useLocalDpi xmlns:a14="http://schemas.microsoft.com/office/drawing/2010/main" val="0"/>
              </a:ext>
            </a:extLst>
          </a:blip>
          <a:stretch>
            <a:fillRect/>
          </a:stretch>
        </p:blipFill>
        <p:spPr>
          <a:xfrm>
            <a:off x="6757566" y="3097771"/>
            <a:ext cx="1219200" cy="609600"/>
          </a:xfrm>
          <a:prstGeom prst="rect">
            <a:avLst/>
          </a:prstGeom>
        </p:spPr>
      </p:pic>
      <p:pic>
        <p:nvPicPr>
          <p:cNvPr id="138" name="图片 137"/>
          <p:cNvPicPr>
            <a:picLocks noChangeAspect="1"/>
          </p:cNvPicPr>
          <p:nvPr/>
        </p:nvPicPr>
        <p:blipFill>
          <a:blip r:embed="rId80">
            <a:extLst>
              <a:ext uri="{28A0092B-C50C-407E-A947-70E740481C1C}">
                <a14:useLocalDpi xmlns:a14="http://schemas.microsoft.com/office/drawing/2010/main" val="0"/>
              </a:ext>
            </a:extLst>
          </a:blip>
          <a:stretch>
            <a:fillRect/>
          </a:stretch>
        </p:blipFill>
        <p:spPr>
          <a:xfrm>
            <a:off x="9173954" y="3685773"/>
            <a:ext cx="1219200" cy="609600"/>
          </a:xfrm>
          <a:prstGeom prst="rect">
            <a:avLst/>
          </a:prstGeom>
        </p:spPr>
      </p:pic>
      <p:pic>
        <p:nvPicPr>
          <p:cNvPr id="139" name="图片 138"/>
          <p:cNvPicPr>
            <a:picLocks noChangeAspect="1"/>
          </p:cNvPicPr>
          <p:nvPr/>
        </p:nvPicPr>
        <p:blipFill>
          <a:blip r:embed="rId81">
            <a:extLst>
              <a:ext uri="{28A0092B-C50C-407E-A947-70E740481C1C}">
                <a14:useLocalDpi xmlns:a14="http://schemas.microsoft.com/office/drawing/2010/main" val="0"/>
              </a:ext>
            </a:extLst>
          </a:blip>
          <a:stretch>
            <a:fillRect/>
          </a:stretch>
        </p:blipFill>
        <p:spPr>
          <a:xfrm>
            <a:off x="6747407" y="4915343"/>
            <a:ext cx="1219200" cy="609600"/>
          </a:xfrm>
          <a:prstGeom prst="rect">
            <a:avLst/>
          </a:prstGeom>
        </p:spPr>
      </p:pic>
      <p:pic>
        <p:nvPicPr>
          <p:cNvPr id="140" name="图片 139"/>
          <p:cNvPicPr>
            <a:picLocks noChangeAspect="1"/>
          </p:cNvPicPr>
          <p:nvPr/>
        </p:nvPicPr>
        <p:blipFill>
          <a:blip r:embed="rId82">
            <a:extLst>
              <a:ext uri="{28A0092B-C50C-407E-A947-70E740481C1C}">
                <a14:useLocalDpi xmlns:a14="http://schemas.microsoft.com/office/drawing/2010/main" val="0"/>
              </a:ext>
            </a:extLst>
          </a:blip>
          <a:stretch>
            <a:fillRect/>
          </a:stretch>
        </p:blipFill>
        <p:spPr>
          <a:xfrm>
            <a:off x="1889912" y="3689682"/>
            <a:ext cx="1219200" cy="609600"/>
          </a:xfrm>
          <a:prstGeom prst="rect">
            <a:avLst/>
          </a:prstGeom>
        </p:spPr>
      </p:pic>
    </p:spTree>
    <p:extLst>
      <p:ext uri="{BB962C8B-B14F-4D97-AF65-F5344CB8AC3E}">
        <p14:creationId xmlns:p14="http://schemas.microsoft.com/office/powerpoint/2010/main" val="2189107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9275" y="752526"/>
            <a:ext cx="4324865" cy="523220"/>
          </a:xfrm>
          <a:prstGeom prst="rect">
            <a:avLst/>
          </a:prstGeom>
          <a:noFill/>
        </p:spPr>
        <p:txBody>
          <a:bodyPr wrap="square" rtlCol="0">
            <a:spAutoFit/>
          </a:bodyPr>
          <a:lstStyle/>
          <a:p>
            <a:r>
              <a:rPr lang="zh-CN" altLang="en-US" sz="2800" dirty="0" smtClean="0"/>
              <a:t>项目实训：第十七天</a:t>
            </a:r>
            <a:endParaRPr lang="zh-CN" altLang="en-US" sz="2800" dirty="0"/>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7142" y="5301766"/>
            <a:ext cx="2534032" cy="844677"/>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1174" y="5301766"/>
            <a:ext cx="2534032" cy="844677"/>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142" y="1938749"/>
            <a:ext cx="2534032" cy="844677"/>
          </a:xfrm>
          <a:prstGeom prst="rect">
            <a:avLst/>
          </a:prstGeom>
        </p:spPr>
      </p:pic>
      <p:pic>
        <p:nvPicPr>
          <p:cNvPr id="17" name="图片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21174" y="1947462"/>
            <a:ext cx="2534032" cy="844677"/>
          </a:xfrm>
          <a:prstGeom prst="rect">
            <a:avLst/>
          </a:prstGeom>
        </p:spPr>
      </p:pic>
      <p:pic>
        <p:nvPicPr>
          <p:cNvPr id="20" name="图片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21174" y="4475212"/>
            <a:ext cx="2534032" cy="844677"/>
          </a:xfrm>
          <a:prstGeom prst="rect">
            <a:avLst/>
          </a:prstGeom>
        </p:spPr>
      </p:pic>
      <p:pic>
        <p:nvPicPr>
          <p:cNvPr id="22" name="图片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7142" y="2779503"/>
            <a:ext cx="2534032" cy="844677"/>
          </a:xfrm>
          <a:prstGeom prst="rect">
            <a:avLst/>
          </a:prstGeom>
        </p:spPr>
      </p:pic>
      <p:pic>
        <p:nvPicPr>
          <p:cNvPr id="23" name="图片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21174" y="3643278"/>
            <a:ext cx="2534032" cy="844677"/>
          </a:xfrm>
          <a:prstGeom prst="rect">
            <a:avLst/>
          </a:prstGeom>
        </p:spPr>
      </p:pic>
      <p:pic>
        <p:nvPicPr>
          <p:cNvPr id="28" name="图片 2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21174" y="2789674"/>
            <a:ext cx="2534032" cy="844677"/>
          </a:xfrm>
          <a:prstGeom prst="rect">
            <a:avLst/>
          </a:prstGeom>
        </p:spPr>
      </p:pic>
      <p:pic>
        <p:nvPicPr>
          <p:cNvPr id="30" name="图片 2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87142" y="4464934"/>
            <a:ext cx="2534032" cy="844677"/>
          </a:xfrm>
          <a:prstGeom prst="rect">
            <a:avLst/>
          </a:prstGeom>
        </p:spPr>
      </p:pic>
      <p:pic>
        <p:nvPicPr>
          <p:cNvPr id="36" name="图片 3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7142" y="3616335"/>
            <a:ext cx="2534032" cy="844677"/>
          </a:xfrm>
          <a:prstGeom prst="rect">
            <a:avLst/>
          </a:prstGeom>
        </p:spPr>
      </p:pic>
      <p:sp>
        <p:nvSpPr>
          <p:cNvPr id="141" name="文本框 140"/>
          <p:cNvSpPr txBox="1"/>
          <p:nvPr/>
        </p:nvSpPr>
        <p:spPr>
          <a:xfrm>
            <a:off x="6432708" y="1947462"/>
            <a:ext cx="4644264" cy="30469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dirty="0" smtClean="0"/>
              <a:t>通过结果可以基本断定编码器确实问题。</a:t>
            </a:r>
            <a:endParaRPr lang="en-US" altLang="zh-CN" sz="1600" dirty="0" smtClean="0"/>
          </a:p>
          <a:p>
            <a:pPr marL="285750" indent="-285750">
              <a:lnSpc>
                <a:spcPct val="150000"/>
              </a:lnSpc>
              <a:buFont typeface="Arial" panose="020B0604020202020204" pitchFamily="34" charset="0"/>
              <a:buChar char="•"/>
            </a:pPr>
            <a:r>
              <a:rPr lang="zh-CN" altLang="en-US" sz="1600" dirty="0" smtClean="0"/>
              <a:t>自己训练的编码器确实存在问题。</a:t>
            </a:r>
            <a:endParaRPr lang="en-US" altLang="zh-CN" sz="1600" dirty="0" smtClean="0"/>
          </a:p>
          <a:p>
            <a:pPr>
              <a:lnSpc>
                <a:spcPct val="150000"/>
              </a:lnSpc>
            </a:pPr>
            <a:endParaRPr lang="en-US" altLang="zh-CN" sz="1600" dirty="0" smtClean="0"/>
          </a:p>
          <a:p>
            <a:pPr marL="285750" indent="-285750">
              <a:lnSpc>
                <a:spcPct val="150000"/>
              </a:lnSpc>
              <a:buFont typeface="Arial" panose="020B0604020202020204" pitchFamily="34" charset="0"/>
              <a:buChar char="•"/>
            </a:pPr>
            <a:r>
              <a:rPr lang="zh-CN" altLang="en-US" sz="1600" dirty="0" smtClean="0"/>
              <a:t>今天在看</a:t>
            </a:r>
            <a:r>
              <a:rPr lang="en-US" altLang="zh-CN" sz="1600" dirty="0" err="1" smtClean="0"/>
              <a:t>HDGAN</a:t>
            </a:r>
            <a:r>
              <a:rPr lang="zh-CN" altLang="en-US" sz="1600" dirty="0" smtClean="0"/>
              <a:t>，它是</a:t>
            </a:r>
            <a:r>
              <a:rPr lang="en-US" altLang="zh-CN" sz="1600" dirty="0" err="1" smtClean="0"/>
              <a:t>StackGAN</a:t>
            </a:r>
            <a:r>
              <a:rPr lang="en-US" altLang="zh-CN" sz="1600" dirty="0" smtClean="0"/>
              <a:t>##</a:t>
            </a:r>
            <a:r>
              <a:rPr lang="zh-CN" altLang="en-US" sz="1600" dirty="0" smtClean="0"/>
              <a:t>，它所使用的编码器仍然是</a:t>
            </a:r>
            <a:r>
              <a:rPr lang="en-US" altLang="zh-CN" sz="1600" dirty="0" err="1" smtClean="0"/>
              <a:t>cvpr2016</a:t>
            </a:r>
            <a:r>
              <a:rPr lang="zh-CN" altLang="en-US" sz="1600" dirty="0"/>
              <a:t>那</a:t>
            </a:r>
            <a:r>
              <a:rPr lang="zh-CN" altLang="en-US" sz="1600" dirty="0" smtClean="0"/>
              <a:t>篇文章的编码器，</a:t>
            </a:r>
            <a:endParaRPr lang="en-US" altLang="zh-CN" sz="1600" dirty="0" smtClean="0"/>
          </a:p>
          <a:p>
            <a:pPr marL="285750" indent="-285750">
              <a:lnSpc>
                <a:spcPct val="150000"/>
              </a:lnSpc>
              <a:buFont typeface="Arial" panose="020B0604020202020204" pitchFamily="34" charset="0"/>
              <a:buChar char="•"/>
            </a:pPr>
            <a:r>
              <a:rPr lang="zh-CN" altLang="en-US" sz="1600" dirty="0" smtClean="0"/>
              <a:t>如果不使用人家的编码器，别人预训练好的模型都不能使用。</a:t>
            </a:r>
            <a:endParaRPr lang="en-US" altLang="zh-CN" sz="1600" dirty="0" smtClean="0"/>
          </a:p>
          <a:p>
            <a:pPr marL="285750" indent="-285750">
              <a:lnSpc>
                <a:spcPct val="150000"/>
              </a:lnSpc>
              <a:buFont typeface="Arial" panose="020B0604020202020204" pitchFamily="34" charset="0"/>
              <a:buChar char="•"/>
            </a:pPr>
            <a:r>
              <a:rPr lang="zh-CN" altLang="en-US" sz="1600" dirty="0" smtClean="0"/>
              <a:t>刚才在安装</a:t>
            </a:r>
            <a:r>
              <a:rPr lang="en-US" altLang="zh-CN" sz="1600" dirty="0" err="1" smtClean="0"/>
              <a:t>torch7</a:t>
            </a:r>
            <a:r>
              <a:rPr lang="zh-CN" altLang="en-US" sz="1600" dirty="0" smtClean="0"/>
              <a:t>，没成功。</a:t>
            </a:r>
            <a:endParaRPr lang="en-US" altLang="zh-CN" sz="1600" dirty="0" smtClean="0"/>
          </a:p>
        </p:txBody>
      </p:sp>
      <p:sp>
        <p:nvSpPr>
          <p:cNvPr id="38" name="文本框 37"/>
          <p:cNvSpPr txBox="1"/>
          <p:nvPr/>
        </p:nvSpPr>
        <p:spPr>
          <a:xfrm>
            <a:off x="975446" y="1550319"/>
            <a:ext cx="2445728" cy="369332"/>
          </a:xfrm>
          <a:prstGeom prst="rect">
            <a:avLst/>
          </a:prstGeom>
          <a:noFill/>
        </p:spPr>
        <p:txBody>
          <a:bodyPr wrap="square" rtlCol="0">
            <a:spAutoFit/>
          </a:bodyPr>
          <a:lstStyle/>
          <a:p>
            <a:r>
              <a:rPr lang="en-US" altLang="zh-CN" dirty="0" smtClean="0"/>
              <a:t>Real    </a:t>
            </a:r>
            <a:r>
              <a:rPr lang="en-US" altLang="zh-CN" dirty="0" err="1" smtClean="0"/>
              <a:t>stage1</a:t>
            </a:r>
            <a:r>
              <a:rPr lang="en-US" altLang="zh-CN" dirty="0" smtClean="0"/>
              <a:t>   </a:t>
            </a:r>
            <a:r>
              <a:rPr lang="en-US" altLang="zh-CN" dirty="0" err="1" smtClean="0"/>
              <a:t>stage2</a:t>
            </a:r>
            <a:endParaRPr lang="zh-CN" altLang="en-US" dirty="0"/>
          </a:p>
        </p:txBody>
      </p:sp>
      <p:sp>
        <p:nvSpPr>
          <p:cNvPr id="142" name="文本框 141"/>
          <p:cNvSpPr txBox="1"/>
          <p:nvPr/>
        </p:nvSpPr>
        <p:spPr>
          <a:xfrm>
            <a:off x="3509478" y="1550319"/>
            <a:ext cx="2445728" cy="369332"/>
          </a:xfrm>
          <a:prstGeom prst="rect">
            <a:avLst/>
          </a:prstGeom>
          <a:noFill/>
        </p:spPr>
        <p:txBody>
          <a:bodyPr wrap="square" rtlCol="0">
            <a:spAutoFit/>
          </a:bodyPr>
          <a:lstStyle/>
          <a:p>
            <a:r>
              <a:rPr lang="en-US" altLang="zh-CN" dirty="0" smtClean="0"/>
              <a:t>Real    </a:t>
            </a:r>
            <a:r>
              <a:rPr lang="en-US" altLang="zh-CN" dirty="0" err="1" smtClean="0"/>
              <a:t>stage1</a:t>
            </a:r>
            <a:r>
              <a:rPr lang="en-US" altLang="zh-CN" dirty="0" smtClean="0"/>
              <a:t>   </a:t>
            </a:r>
            <a:r>
              <a:rPr lang="en-US" altLang="zh-CN" dirty="0" err="1" smtClean="0"/>
              <a:t>stage2</a:t>
            </a:r>
            <a:endParaRPr lang="zh-CN" altLang="en-US" dirty="0"/>
          </a:p>
        </p:txBody>
      </p:sp>
    </p:spTree>
    <p:extLst>
      <p:ext uri="{BB962C8B-B14F-4D97-AF65-F5344CB8AC3E}">
        <p14:creationId xmlns:p14="http://schemas.microsoft.com/office/powerpoint/2010/main" val="39298135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9275" y="752526"/>
            <a:ext cx="4324865" cy="523220"/>
          </a:xfrm>
          <a:prstGeom prst="rect">
            <a:avLst/>
          </a:prstGeom>
          <a:noFill/>
        </p:spPr>
        <p:txBody>
          <a:bodyPr wrap="square" rtlCol="0">
            <a:spAutoFit/>
          </a:bodyPr>
          <a:lstStyle/>
          <a:p>
            <a:r>
              <a:rPr lang="zh-CN" altLang="en-US" sz="2800" dirty="0" smtClean="0"/>
              <a:t>项目实训</a:t>
            </a:r>
            <a:r>
              <a:rPr lang="zh-CN" altLang="en-US" sz="2800" smtClean="0"/>
              <a:t>：第十八天</a:t>
            </a:r>
            <a:endParaRPr lang="zh-CN" altLang="en-US" sz="2800" dirty="0"/>
          </a:p>
        </p:txBody>
      </p:sp>
      <mc:AlternateContent xmlns:mc="http://schemas.openxmlformats.org/markup-compatibility/2006" xmlns:a14="http://schemas.microsoft.com/office/drawing/2010/main">
        <mc:Choice Requires="a14">
          <p:sp>
            <p:nvSpPr>
              <p:cNvPr id="141" name="文本框 140"/>
              <p:cNvSpPr txBox="1"/>
              <p:nvPr/>
            </p:nvSpPr>
            <p:spPr>
              <a:xfrm>
                <a:off x="1238916" y="1389678"/>
                <a:ext cx="9907620" cy="489364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dirty="0" smtClean="0"/>
                  <a:t>像</a:t>
                </a:r>
                <a:r>
                  <a:rPr lang="en-US" altLang="zh-CN" sz="1600" dirty="0" err="1" smtClean="0"/>
                  <a:t>icml2016</a:t>
                </a:r>
                <a:r>
                  <a:rPr lang="zh-CN" altLang="en-US" sz="1600" dirty="0" smtClean="0"/>
                  <a:t>那篇文章（暂且称作</a:t>
                </a:r>
                <a:r>
                  <a:rPr lang="en-US" altLang="zh-CN" sz="1600" dirty="0" err="1"/>
                  <a:t>Single</a:t>
                </a:r>
                <a:r>
                  <a:rPr lang="en-US" altLang="zh-CN" sz="1600" dirty="0" err="1" smtClean="0"/>
                  <a:t>GAN</a:t>
                </a:r>
                <a:r>
                  <a:rPr lang="zh-CN" altLang="en-US" sz="1600" dirty="0" smtClean="0"/>
                  <a:t>）、</a:t>
                </a:r>
                <a:r>
                  <a:rPr lang="en-US" altLang="zh-CN" sz="1600" dirty="0" err="1" smtClean="0"/>
                  <a:t>StackGAN</a:t>
                </a:r>
                <a:r>
                  <a:rPr lang="zh-CN" altLang="en-US" sz="1600" dirty="0" smtClean="0"/>
                  <a:t>、</a:t>
                </a:r>
                <a:r>
                  <a:rPr lang="en-US" altLang="zh-CN" sz="1600" dirty="0" err="1" smtClean="0"/>
                  <a:t>HDGAN</a:t>
                </a:r>
                <a:r>
                  <a:rPr lang="zh-CN" altLang="en-US" sz="1600" dirty="0" smtClean="0"/>
                  <a:t>这些网络都是在</a:t>
                </a:r>
                <a:r>
                  <a:rPr lang="en-US" altLang="zh-CN" sz="1600" dirty="0" err="1" smtClean="0"/>
                  <a:t>cvpr2016</a:t>
                </a:r>
                <a:r>
                  <a:rPr lang="zh-CN" altLang="en-US" sz="1600" dirty="0"/>
                  <a:t>这</a:t>
                </a:r>
                <a:r>
                  <a:rPr lang="zh-CN" altLang="en-US" sz="1600" dirty="0" smtClean="0"/>
                  <a:t>篇文章的编码器基础上做的工作，我们需要它的编码器，如果得到了这个编码器，后续的工作就会非常简单（因为可以使用别人已经训练好的模型），在之前已经提到过，</a:t>
                </a:r>
                <a:r>
                  <a:rPr lang="en-US" altLang="zh-CN" sz="1600" dirty="0" err="1" smtClean="0"/>
                  <a:t>cvpr2016</a:t>
                </a:r>
                <a:r>
                  <a:rPr lang="zh-CN" altLang="en-US" sz="1600" dirty="0" smtClean="0"/>
                  <a:t>的那篇</a:t>
                </a:r>
                <a:r>
                  <a:rPr lang="en-US" altLang="zh-CN" sz="1600" dirty="0" err="1" smtClean="0"/>
                  <a:t>CRNN</a:t>
                </a:r>
                <a:r>
                  <a:rPr lang="zh-CN" altLang="en-US" sz="1600" dirty="0" smtClean="0"/>
                  <a:t>编码器使用的是</a:t>
                </a:r>
                <a:r>
                  <a:rPr lang="en-US" altLang="zh-CN" sz="1600" dirty="0" err="1" smtClean="0"/>
                  <a:t>lua</a:t>
                </a:r>
                <a:r>
                  <a:rPr lang="zh-CN" altLang="en-US" sz="1600" dirty="0" smtClean="0"/>
                  <a:t>语言写的，模型是</a:t>
                </a:r>
                <a:r>
                  <a:rPr lang="en-US" altLang="zh-CN" sz="1600" dirty="0" smtClean="0"/>
                  <a:t>.</a:t>
                </a:r>
                <a:r>
                  <a:rPr lang="en-US" altLang="zh-CN" sz="1600" dirty="0" err="1" smtClean="0"/>
                  <a:t>t7</a:t>
                </a:r>
                <a:r>
                  <a:rPr lang="zh-CN" altLang="en-US" sz="1600" dirty="0" smtClean="0"/>
                  <a:t>格式的，尝试转模型、配置</a:t>
                </a:r>
                <a:r>
                  <a:rPr lang="en-US" altLang="zh-CN" sz="1600" dirty="0" err="1" smtClean="0"/>
                  <a:t>torch7</a:t>
                </a:r>
                <a:r>
                  <a:rPr lang="zh-CN" altLang="en-US" sz="1600" dirty="0" smtClean="0"/>
                  <a:t>的这些方法均没有成功，自己训练的</a:t>
                </a:r>
                <a:r>
                  <a:rPr lang="en-US" altLang="zh-CN" sz="1600" dirty="0" err="1" smtClean="0"/>
                  <a:t>CRNN</a:t>
                </a:r>
                <a:r>
                  <a:rPr lang="zh-CN" altLang="en-US" sz="1600" dirty="0" smtClean="0"/>
                  <a:t>又出现莫名的问题。</a:t>
                </a:r>
                <a:endParaRPr lang="en-US" altLang="zh-CN" sz="1600" dirty="0" smtClean="0"/>
              </a:p>
              <a:p>
                <a:pPr marL="285750" indent="-285750">
                  <a:lnSpc>
                    <a:spcPct val="150000"/>
                  </a:lnSpc>
                  <a:buFont typeface="Arial" panose="020B0604020202020204" pitchFamily="34" charset="0"/>
                  <a:buChar char="•"/>
                </a:pPr>
                <a:r>
                  <a:rPr lang="zh-CN" altLang="en-US" sz="1600" dirty="0" smtClean="0"/>
                  <a:t>我又想到另外一种解决方案，目前存在</a:t>
                </a:r>
                <a:r>
                  <a:rPr lang="en-US" altLang="zh-CN" sz="1600" dirty="0" smtClean="0"/>
                  <a:t>caption</a:t>
                </a:r>
                <a:r>
                  <a:rPr lang="zh-CN" altLang="en-US" sz="1600" dirty="0" smtClean="0"/>
                  <a:t>到</a:t>
                </a:r>
                <a:r>
                  <a:rPr lang="en-US" altLang="zh-CN" sz="1600" dirty="0" smtClean="0"/>
                  <a:t>embedding</a:t>
                </a:r>
                <a:r>
                  <a:rPr lang="zh-CN" altLang="en-US" sz="1600" dirty="0" smtClean="0"/>
                  <a:t>的编码结果，存在</a:t>
                </a:r>
                <a:r>
                  <a:rPr lang="en-US" altLang="zh-CN" sz="1600" dirty="0" err="1" smtClean="0"/>
                  <a:t>pytorch</a:t>
                </a:r>
                <a:r>
                  <a:rPr lang="zh-CN" altLang="en-US" sz="1600" dirty="0" smtClean="0"/>
                  <a:t>版本的</a:t>
                </a:r>
                <a:r>
                  <a:rPr lang="en-US" altLang="zh-CN" sz="1600" dirty="0" err="1" smtClean="0"/>
                  <a:t>CRNN</a:t>
                </a:r>
                <a:r>
                  <a:rPr lang="zh-CN" altLang="en-US" sz="1600" dirty="0" smtClean="0"/>
                  <a:t>编码器代码，唯一缺少的是编码器模型（参数），如果像前几天自己训练模型，后续的</a:t>
                </a:r>
                <a:r>
                  <a:rPr lang="en-US" altLang="zh-CN" sz="1600" dirty="0" err="1" smtClean="0"/>
                  <a:t>GAN</a:t>
                </a:r>
                <a:r>
                  <a:rPr lang="zh-CN" altLang="en-US" sz="1600" dirty="0" smtClean="0"/>
                  <a:t>网络都必须自己训练，我们可以从另外一个角度出发，使用</a:t>
                </a:r>
                <a:r>
                  <a:rPr lang="en-US" altLang="zh-CN" sz="1600" dirty="0" smtClean="0"/>
                  <a:t>caption</a:t>
                </a:r>
                <a:r>
                  <a:rPr lang="zh-CN" altLang="en-US" sz="1600" dirty="0" smtClean="0"/>
                  <a:t>当输入，别人的</a:t>
                </a:r>
                <a:r>
                  <a:rPr lang="en-US" altLang="zh-CN" sz="1600" dirty="0" smtClean="0"/>
                  <a:t>embedding</a:t>
                </a:r>
                <a:r>
                  <a:rPr lang="zh-CN" altLang="en-US" sz="1600" dirty="0" smtClean="0"/>
                  <a:t>当</a:t>
                </a:r>
                <a:r>
                  <a:rPr lang="en-US" altLang="zh-CN" sz="1600" dirty="0" smtClean="0"/>
                  <a:t>label</a:t>
                </a:r>
                <a:r>
                  <a:rPr lang="zh-CN" altLang="en-US" sz="1600" dirty="0" smtClean="0"/>
                  <a:t>，来训练我们自己的编码器</a:t>
                </a:r>
                <a:r>
                  <a:rPr lang="en-US" altLang="zh-CN" sz="1600" dirty="0" smtClean="0"/>
                  <a:t>encoder</a:t>
                </a:r>
                <a:r>
                  <a:rPr lang="zh-CN" altLang="en-US" sz="1600" dirty="0" smtClean="0"/>
                  <a:t>，</a:t>
                </a:r>
                <a:endParaRPr lang="en-US" altLang="zh-CN" sz="1600" dirty="0" smtClean="0"/>
              </a:p>
              <a:p>
                <a:pPr marL="742950" lvl="1" indent="-285750">
                  <a:lnSpc>
                    <a:spcPct val="150000"/>
                  </a:lnSpc>
                  <a:buFont typeface="Arial" panose="020B0604020202020204" pitchFamily="34" charset="0"/>
                  <a:buChar char="•"/>
                </a:pPr>
                <a:r>
                  <a:rPr lang="zh-CN" altLang="en-US" sz="1600" dirty="0" smtClean="0"/>
                  <a:t>给定</a:t>
                </a:r>
                <a:r>
                  <a:rPr lang="en-US" altLang="zh-CN" sz="1600" dirty="0" smtClean="0"/>
                  <a:t>caption</a:t>
                </a:r>
                <a:r>
                  <a:rPr lang="zh-CN" altLang="en-US" sz="1600" dirty="0" smtClean="0"/>
                  <a:t>，我们的编码器得到的</a:t>
                </a:r>
                <a:r>
                  <a:rPr lang="en-US" altLang="zh-CN" sz="1600" dirty="0" smtClean="0"/>
                  <a:t>embedding</a:t>
                </a:r>
                <a:r>
                  <a:rPr lang="zh-CN" altLang="en-US" sz="1600" dirty="0" smtClean="0"/>
                  <a:t>向量为</a:t>
                </a:r>
                <a:endParaRPr lang="en-US" altLang="zh-CN" sz="1600" dirty="0" smtClean="0"/>
              </a:p>
              <a:p>
                <a:pPr lvl="1">
                  <a:lnSpc>
                    <a:spcPct val="150000"/>
                  </a:lnSpc>
                </a:pPr>
                <a14:m>
                  <m:oMathPara xmlns:m="http://schemas.openxmlformats.org/officeDocument/2006/math">
                    <m:oMathParaPr>
                      <m:jc m:val="centerGroup"/>
                    </m:oMathParaPr>
                    <m:oMath xmlns:m="http://schemas.openxmlformats.org/officeDocument/2006/math">
                      <m:sSubSup>
                        <m:sSubSupPr>
                          <m:ctrlPr>
                            <a:rPr lang="en-US" altLang="zh-CN" sz="1600" b="0" i="1" smtClean="0">
                              <a:latin typeface="Cambria Math" panose="02040503050406030204" pitchFamily="18" charset="0"/>
                            </a:rPr>
                          </m:ctrlPr>
                        </m:sSubSup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𝑒𝑚𝑏</m:t>
                          </m:r>
                        </m:sub>
                        <m:sup>
                          <m:r>
                            <a:rPr lang="en-US" altLang="zh-CN" sz="1600" b="0" i="1" smtClean="0">
                              <a:latin typeface="Cambria Math" panose="02040503050406030204" pitchFamily="18" charset="0"/>
                            </a:rPr>
                            <m:t>′</m:t>
                          </m:r>
                        </m:sup>
                      </m:sSubSup>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𝑒𝑛𝑐𝑜𝑑𝑒𝑟</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𝑐𝑎𝑝𝑡𝑖𝑜𝑛</m:t>
                          </m:r>
                        </m:e>
                      </m:d>
                    </m:oMath>
                  </m:oMathPara>
                </a14:m>
                <a:endParaRPr lang="en-US" altLang="zh-CN" sz="1600" b="0" dirty="0" smtClean="0"/>
              </a:p>
              <a:p>
                <a:pPr marL="742950" lvl="1" indent="-285750">
                  <a:lnSpc>
                    <a:spcPct val="150000"/>
                  </a:lnSpc>
                  <a:buFont typeface="Arial" panose="020B0604020202020204" pitchFamily="34" charset="0"/>
                  <a:buChar char="•"/>
                </a:pPr>
                <a:r>
                  <a:rPr lang="zh-CN" altLang="en-US" sz="1600" dirty="0" smtClean="0"/>
                  <a:t>我们希望我们得到的</a:t>
                </a:r>
                <a14:m>
                  <m:oMath xmlns:m="http://schemas.openxmlformats.org/officeDocument/2006/math">
                    <m:sSubSup>
                      <m:sSubSupPr>
                        <m:ctrlPr>
                          <a:rPr lang="en-US" altLang="zh-CN" sz="1600" b="0" i="1" smtClean="0">
                            <a:latin typeface="Cambria Math" panose="02040503050406030204" pitchFamily="18" charset="0"/>
                          </a:rPr>
                        </m:ctrlPr>
                      </m:sSubSup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𝑒𝑚𝑏</m:t>
                        </m:r>
                      </m:sub>
                      <m:sup>
                        <m:r>
                          <a:rPr lang="en-US" altLang="zh-CN" sz="1600" b="0" i="1" smtClean="0">
                            <a:latin typeface="Cambria Math" panose="02040503050406030204" pitchFamily="18" charset="0"/>
                          </a:rPr>
                          <m:t>′</m:t>
                        </m:r>
                      </m:sup>
                    </m:sSubSup>
                  </m:oMath>
                </a14:m>
                <a:r>
                  <a:rPr lang="zh-CN" altLang="en-US" sz="1600" dirty="0" smtClean="0"/>
                  <a:t>能够和别人的编码器的输出</a:t>
                </a:r>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𝑒𝑚𝑏</m:t>
                        </m:r>
                      </m:sub>
                    </m:sSub>
                  </m:oMath>
                </a14:m>
                <a:r>
                  <a:rPr lang="zh-CN" altLang="en-US" sz="1600" dirty="0" smtClean="0"/>
                  <a:t>相同，所以设置损失函数</a:t>
                </a:r>
                <a:endParaRPr lang="en-US" altLang="zh-CN" sz="1600" dirty="0" smtClean="0"/>
              </a:p>
              <a:p>
                <a:pPr lvl="1">
                  <a:lnSpc>
                    <a:spcPct val="150000"/>
                  </a:lnSpc>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𝑙𝑜𝑠𝑠</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𝑆𝑚𝑜𝑜𝑡h𝐿</m:t>
                      </m:r>
                      <m:r>
                        <a:rPr lang="en-US" altLang="zh-CN" sz="1600" b="0" i="1" smtClean="0">
                          <a:latin typeface="Cambria Math" panose="02040503050406030204" pitchFamily="18" charset="0"/>
                        </a:rPr>
                        <m:t>1</m:t>
                      </m:r>
                      <m:r>
                        <a:rPr lang="en-US" altLang="zh-CN" sz="1600" b="0" i="1" smtClean="0">
                          <a:latin typeface="Cambria Math" panose="02040503050406030204" pitchFamily="18" charset="0"/>
                        </a:rPr>
                        <m:t>𝐿𝑜𝑠𝑠</m:t>
                      </m:r>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𝑒𝑚𝑏</m:t>
                          </m:r>
                        </m:sub>
                      </m:sSub>
                      <m:r>
                        <a:rPr lang="en-US" altLang="zh-CN" sz="1600" b="0" i="1" smtClean="0">
                          <a:latin typeface="Cambria Math" panose="02040503050406030204" pitchFamily="18" charset="0"/>
                        </a:rPr>
                        <m:t>,</m:t>
                      </m:r>
                      <m:sSubSup>
                        <m:sSubSupPr>
                          <m:ctrlPr>
                            <a:rPr lang="en-US" altLang="zh-CN" sz="1600" b="0" i="1" smtClean="0">
                              <a:latin typeface="Cambria Math" panose="02040503050406030204" pitchFamily="18" charset="0"/>
                            </a:rPr>
                          </m:ctrlPr>
                        </m:sSubSup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𝑒𝑚𝑏</m:t>
                          </m:r>
                        </m:sub>
                        <m:sup>
                          <m:r>
                            <a:rPr lang="en-US" altLang="zh-CN" sz="1600" b="0" i="1" smtClean="0">
                              <a:latin typeface="Cambria Math" panose="02040503050406030204" pitchFamily="18" charset="0"/>
                            </a:rPr>
                            <m:t>′</m:t>
                          </m:r>
                        </m:sup>
                      </m:sSubSup>
                      <m:r>
                        <a:rPr lang="en-US" altLang="zh-CN" sz="1600" b="0" i="1" smtClean="0">
                          <a:latin typeface="Cambria Math" panose="02040503050406030204" pitchFamily="18" charset="0"/>
                        </a:rPr>
                        <m:t>)</m:t>
                      </m:r>
                    </m:oMath>
                  </m:oMathPara>
                </a14:m>
                <a:endParaRPr lang="en-US" altLang="zh-CN" sz="1600" dirty="0" smtClean="0"/>
              </a:p>
              <a:p>
                <a:pPr marL="742950" lvl="1" indent="-285750">
                  <a:lnSpc>
                    <a:spcPct val="150000"/>
                  </a:lnSpc>
                  <a:buFont typeface="Arial" panose="020B0604020202020204" pitchFamily="34" charset="0"/>
                  <a:buChar char="•"/>
                </a:pPr>
                <a:r>
                  <a:rPr lang="zh-CN" altLang="en-US" sz="1600" dirty="0" smtClean="0"/>
                  <a:t>目前上述想法已经完成编码，正在等待训练。</a:t>
                </a:r>
                <a:endParaRPr lang="en-US" altLang="zh-CN" sz="1600" dirty="0" smtClean="0"/>
              </a:p>
            </p:txBody>
          </p:sp>
        </mc:Choice>
        <mc:Fallback xmlns="">
          <p:sp>
            <p:nvSpPr>
              <p:cNvPr id="141" name="文本框 140"/>
              <p:cNvSpPr txBox="1">
                <a:spLocks noRot="1" noChangeAspect="1" noMove="1" noResize="1" noEditPoints="1" noAdjustHandles="1" noChangeArrowheads="1" noChangeShapeType="1" noTextEdit="1"/>
              </p:cNvSpPr>
              <p:nvPr/>
            </p:nvSpPr>
            <p:spPr>
              <a:xfrm>
                <a:off x="1238916" y="1389678"/>
                <a:ext cx="9907620" cy="4893647"/>
              </a:xfrm>
              <a:prstGeom prst="rect">
                <a:avLst/>
              </a:prstGeom>
              <a:blipFill>
                <a:blip r:embed="rId2"/>
                <a:stretch>
                  <a:fillRect l="-246" r="-15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193904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9275" y="752526"/>
            <a:ext cx="4324865" cy="523220"/>
          </a:xfrm>
          <a:prstGeom prst="rect">
            <a:avLst/>
          </a:prstGeom>
          <a:noFill/>
        </p:spPr>
        <p:txBody>
          <a:bodyPr wrap="square" rtlCol="0">
            <a:spAutoFit/>
          </a:bodyPr>
          <a:lstStyle/>
          <a:p>
            <a:r>
              <a:rPr lang="zh-CN" altLang="en-US" sz="2800" dirty="0" smtClean="0"/>
              <a:t>项目实训：第十九天（一）</a:t>
            </a:r>
            <a:endParaRPr lang="zh-CN" altLang="en-US" sz="2800" dirty="0"/>
          </a:p>
        </p:txBody>
      </p:sp>
      <p:sp>
        <p:nvSpPr>
          <p:cNvPr id="141" name="文本框 140"/>
          <p:cNvSpPr txBox="1"/>
          <p:nvPr/>
        </p:nvSpPr>
        <p:spPr>
          <a:xfrm>
            <a:off x="1238916" y="1389678"/>
            <a:ext cx="9907620" cy="489364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dirty="0" smtClean="0"/>
              <a:t>昨天的方法成功！！</a:t>
            </a:r>
            <a:endParaRPr lang="en-US" altLang="zh-CN" sz="1600" dirty="0" smtClean="0"/>
          </a:p>
          <a:p>
            <a:pPr marL="285750" indent="-285750">
              <a:lnSpc>
                <a:spcPct val="150000"/>
              </a:lnSpc>
              <a:buFont typeface="Arial" panose="020B0604020202020204" pitchFamily="34" charset="0"/>
              <a:buChar char="•"/>
            </a:pPr>
            <a:r>
              <a:rPr lang="zh-CN" altLang="en-US" sz="1600" dirty="0" smtClean="0"/>
              <a:t>目前，我所能够部署成功的模型有：</a:t>
            </a:r>
            <a:endParaRPr lang="en-US" altLang="zh-CN" sz="1600" dirty="0" smtClean="0"/>
          </a:p>
          <a:p>
            <a:pPr marL="285750" indent="-285750">
              <a:lnSpc>
                <a:spcPct val="150000"/>
              </a:lnSpc>
              <a:buFont typeface="Arial" panose="020B0604020202020204" pitchFamily="34" charset="0"/>
              <a:buChar char="•"/>
            </a:pPr>
            <a:endParaRPr lang="en-US" altLang="zh-CN" sz="1600" dirty="0"/>
          </a:p>
          <a:p>
            <a:pPr marL="285750" indent="-285750">
              <a:lnSpc>
                <a:spcPct val="150000"/>
              </a:lnSpc>
              <a:buFont typeface="Arial" panose="020B0604020202020204" pitchFamily="34" charset="0"/>
              <a:buChar char="•"/>
            </a:pPr>
            <a:endParaRPr lang="en-US" altLang="zh-CN" sz="1600" dirty="0" smtClean="0"/>
          </a:p>
          <a:p>
            <a:pPr marL="285750" indent="-285750">
              <a:lnSpc>
                <a:spcPct val="150000"/>
              </a:lnSpc>
              <a:buFont typeface="Arial" panose="020B0604020202020204" pitchFamily="34" charset="0"/>
              <a:buChar char="•"/>
            </a:pPr>
            <a:endParaRPr lang="en-US" altLang="zh-CN" sz="1600" dirty="0"/>
          </a:p>
          <a:p>
            <a:pPr marL="285750" indent="-285750">
              <a:lnSpc>
                <a:spcPct val="150000"/>
              </a:lnSpc>
              <a:buFont typeface="Arial" panose="020B0604020202020204" pitchFamily="34" charset="0"/>
              <a:buChar char="•"/>
            </a:pPr>
            <a:endParaRPr lang="en-US" altLang="zh-CN" sz="1600" dirty="0" smtClean="0"/>
          </a:p>
          <a:p>
            <a:pPr marL="285750" indent="-285750">
              <a:lnSpc>
                <a:spcPct val="150000"/>
              </a:lnSpc>
              <a:buFont typeface="Arial" panose="020B0604020202020204" pitchFamily="34" charset="0"/>
              <a:buChar char="•"/>
            </a:pPr>
            <a:endParaRPr lang="en-US" altLang="zh-CN" sz="1600" dirty="0"/>
          </a:p>
          <a:p>
            <a:pPr marL="742950" lvl="1" indent="-285750">
              <a:lnSpc>
                <a:spcPct val="150000"/>
              </a:lnSpc>
              <a:buFont typeface="Arial" panose="020B0604020202020204" pitchFamily="34" charset="0"/>
              <a:buChar char="•"/>
            </a:pPr>
            <a:r>
              <a:rPr lang="zh-CN" altLang="en-US" sz="1600" dirty="0" smtClean="0"/>
              <a:t>其中，</a:t>
            </a:r>
            <a:r>
              <a:rPr lang="en-US" altLang="zh-CN" sz="1600" dirty="0" err="1" smtClean="0"/>
              <a:t>HDGAN</a:t>
            </a:r>
            <a:r>
              <a:rPr lang="zh-CN" altLang="en-US" sz="1600" dirty="0" smtClean="0"/>
              <a:t>的</a:t>
            </a:r>
            <a:r>
              <a:rPr lang="en-US" altLang="zh-CN" sz="1600" dirty="0" smtClean="0"/>
              <a:t>COCO</a:t>
            </a:r>
            <a:r>
              <a:rPr lang="zh-CN" altLang="en-US" sz="1600" dirty="0" smtClean="0"/>
              <a:t>数据集上面的</a:t>
            </a:r>
            <a:r>
              <a:rPr lang="en-US" altLang="zh-CN" sz="1600" dirty="0" smtClean="0"/>
              <a:t>captions embedding</a:t>
            </a:r>
            <a:r>
              <a:rPr lang="zh-CN" altLang="en-US" sz="1600" dirty="0" smtClean="0"/>
              <a:t>结果，没有下载下来，</a:t>
            </a:r>
            <a:endParaRPr lang="en-US" altLang="zh-CN" sz="1600" dirty="0" smtClean="0"/>
          </a:p>
          <a:p>
            <a:pPr marL="742950" lvl="1" indent="-285750">
              <a:lnSpc>
                <a:spcPct val="150000"/>
              </a:lnSpc>
              <a:buFont typeface="Arial" panose="020B0604020202020204" pitchFamily="34" charset="0"/>
              <a:buChar char="•"/>
            </a:pPr>
            <a:r>
              <a:rPr lang="en-US" altLang="zh-CN" sz="1600" dirty="0" err="1" smtClean="0"/>
              <a:t>StackGAN</a:t>
            </a:r>
            <a:r>
              <a:rPr lang="zh-CN" altLang="en-US" sz="1600" dirty="0" smtClean="0"/>
              <a:t>的</a:t>
            </a:r>
            <a:r>
              <a:rPr lang="en-US" altLang="zh-CN" sz="1600" dirty="0" smtClean="0"/>
              <a:t>CUB</a:t>
            </a:r>
            <a:r>
              <a:rPr lang="zh-CN" altLang="en-US" sz="1600" dirty="0" smtClean="0"/>
              <a:t>和</a:t>
            </a:r>
            <a:r>
              <a:rPr lang="en-US" altLang="zh-CN" sz="1600" dirty="0" err="1" smtClean="0"/>
              <a:t>Flower102</a:t>
            </a:r>
            <a:r>
              <a:rPr lang="zh-CN" altLang="en-US" sz="1600" dirty="0" smtClean="0"/>
              <a:t>的预训练模型是</a:t>
            </a:r>
            <a:r>
              <a:rPr lang="en-US" altLang="zh-CN" sz="1600" dirty="0" err="1" smtClean="0"/>
              <a:t>TensorFlow</a:t>
            </a:r>
            <a:r>
              <a:rPr lang="zh-CN" altLang="en-US" sz="1600" dirty="0" smtClean="0"/>
              <a:t>版本的训练模型。</a:t>
            </a:r>
            <a:endParaRPr lang="en-US" altLang="zh-CN" sz="1600" dirty="0" smtClean="0"/>
          </a:p>
          <a:p>
            <a:pPr marL="742950" lvl="1" indent="-285750">
              <a:lnSpc>
                <a:spcPct val="150000"/>
              </a:lnSpc>
              <a:buFont typeface="Arial" panose="020B0604020202020204" pitchFamily="34" charset="0"/>
              <a:buChar char="•"/>
            </a:pPr>
            <a:r>
              <a:rPr lang="en-US" altLang="zh-CN" sz="1600" dirty="0" err="1" smtClean="0"/>
              <a:t>SingleGAN</a:t>
            </a:r>
            <a:r>
              <a:rPr lang="zh-CN" altLang="en-US" sz="1600" dirty="0" smtClean="0"/>
              <a:t>的全部预训练模型均为</a:t>
            </a:r>
            <a:r>
              <a:rPr lang="en-US" altLang="zh-CN" sz="1600" dirty="0" smtClean="0"/>
              <a:t>.</a:t>
            </a:r>
            <a:r>
              <a:rPr lang="en-US" altLang="zh-CN" sz="1600" dirty="0" err="1" smtClean="0"/>
              <a:t>t7</a:t>
            </a:r>
            <a:r>
              <a:rPr lang="zh-CN" altLang="en-US" sz="1600" dirty="0" smtClean="0"/>
              <a:t>格式。</a:t>
            </a:r>
            <a:endParaRPr lang="en-US" altLang="zh-CN" sz="1600" dirty="0" smtClean="0"/>
          </a:p>
          <a:p>
            <a:pPr marL="285750" indent="-285750">
              <a:lnSpc>
                <a:spcPct val="150000"/>
              </a:lnSpc>
              <a:buFont typeface="Arial" panose="020B0604020202020204" pitchFamily="34" charset="0"/>
              <a:buChar char="•"/>
            </a:pPr>
            <a:r>
              <a:rPr lang="zh-CN" altLang="en-US" sz="1600" dirty="0" smtClean="0"/>
              <a:t>下一步工作</a:t>
            </a:r>
            <a:endParaRPr lang="en-US" altLang="zh-CN" sz="1600" dirty="0" smtClean="0"/>
          </a:p>
          <a:p>
            <a:pPr marL="742950" lvl="1" indent="-285750">
              <a:lnSpc>
                <a:spcPct val="150000"/>
              </a:lnSpc>
              <a:buFont typeface="Arial" panose="020B0604020202020204" pitchFamily="34" charset="0"/>
              <a:buChar char="•"/>
            </a:pPr>
            <a:r>
              <a:rPr lang="zh-CN" altLang="en-US" sz="1600" dirty="0" smtClean="0"/>
              <a:t>和后台对接。</a:t>
            </a:r>
            <a:endParaRPr lang="en-US" altLang="zh-CN" sz="1600" dirty="0" smtClean="0"/>
          </a:p>
          <a:p>
            <a:pPr marL="742950" lvl="1" indent="-285750">
              <a:lnSpc>
                <a:spcPct val="150000"/>
              </a:lnSpc>
              <a:buFont typeface="Arial" panose="020B0604020202020204" pitchFamily="34" charset="0"/>
              <a:buChar char="•"/>
            </a:pPr>
            <a:r>
              <a:rPr lang="zh-CN" altLang="en-US" sz="1600" dirty="0" smtClean="0"/>
              <a:t>训练在</a:t>
            </a:r>
            <a:r>
              <a:rPr lang="en-US" altLang="zh-CN" sz="1600" dirty="0" smtClean="0"/>
              <a:t>CUB</a:t>
            </a:r>
            <a:r>
              <a:rPr lang="zh-CN" altLang="en-US" sz="1600" dirty="0" smtClean="0"/>
              <a:t>数据集和</a:t>
            </a:r>
            <a:r>
              <a:rPr lang="en-US" altLang="zh-CN" sz="1600" dirty="0" err="1" smtClean="0"/>
              <a:t>Flower102</a:t>
            </a:r>
            <a:r>
              <a:rPr lang="zh-CN" altLang="en-US" sz="1600" dirty="0" smtClean="0"/>
              <a:t>数据集上训练</a:t>
            </a:r>
            <a:r>
              <a:rPr lang="en-US" altLang="zh-CN" sz="1600" dirty="0" err="1" smtClean="0"/>
              <a:t>SingleGAN</a:t>
            </a:r>
            <a:r>
              <a:rPr lang="zh-CN" altLang="en-US" sz="1600" dirty="0" smtClean="0"/>
              <a:t>和</a:t>
            </a:r>
            <a:r>
              <a:rPr lang="en-US" altLang="zh-CN" sz="1600" dirty="0" err="1" smtClean="0"/>
              <a:t>StackGAN</a:t>
            </a:r>
            <a:r>
              <a:rPr lang="zh-CN" altLang="en-US" sz="1600" dirty="0" smtClean="0"/>
              <a:t>（如果时间够的话）。</a:t>
            </a:r>
            <a:endParaRPr lang="en-US" altLang="zh-CN" sz="1600" dirty="0" smtClean="0"/>
          </a:p>
        </p:txBody>
      </p:sp>
      <p:graphicFrame>
        <p:nvGraphicFramePr>
          <p:cNvPr id="2" name="表格 1"/>
          <p:cNvGraphicFramePr>
            <a:graphicFrameLocks noGrp="1"/>
          </p:cNvGraphicFramePr>
          <p:nvPr>
            <p:extLst>
              <p:ext uri="{D42A27DB-BD31-4B8C-83A1-F6EECF244321}">
                <p14:modId xmlns:p14="http://schemas.microsoft.com/office/powerpoint/2010/main" val="1658245692"/>
              </p:ext>
            </p:extLst>
          </p:nvPr>
        </p:nvGraphicFramePr>
        <p:xfrm>
          <a:off x="1755648" y="2323800"/>
          <a:ext cx="5368544" cy="1498940"/>
        </p:xfrm>
        <a:graphic>
          <a:graphicData uri="http://schemas.openxmlformats.org/drawingml/2006/table">
            <a:tbl>
              <a:tblPr firstRow="1" bandRow="1">
                <a:tableStyleId>{5C22544A-7EE6-4342-B048-85BDC9FD1C3A}</a:tableStyleId>
              </a:tblPr>
              <a:tblGrid>
                <a:gridCol w="1378151">
                  <a:extLst>
                    <a:ext uri="{9D8B030D-6E8A-4147-A177-3AD203B41FA5}">
                      <a16:colId xmlns:a16="http://schemas.microsoft.com/office/drawing/2014/main" val="1075765118"/>
                    </a:ext>
                  </a:extLst>
                </a:gridCol>
                <a:gridCol w="1060814">
                  <a:extLst>
                    <a:ext uri="{9D8B030D-6E8A-4147-A177-3AD203B41FA5}">
                      <a16:colId xmlns:a16="http://schemas.microsoft.com/office/drawing/2014/main" val="21135155"/>
                    </a:ext>
                  </a:extLst>
                </a:gridCol>
                <a:gridCol w="1587443">
                  <a:extLst>
                    <a:ext uri="{9D8B030D-6E8A-4147-A177-3AD203B41FA5}">
                      <a16:colId xmlns:a16="http://schemas.microsoft.com/office/drawing/2014/main" val="2168998245"/>
                    </a:ext>
                  </a:extLst>
                </a:gridCol>
                <a:gridCol w="1342136">
                  <a:extLst>
                    <a:ext uri="{9D8B030D-6E8A-4147-A177-3AD203B41FA5}">
                      <a16:colId xmlns:a16="http://schemas.microsoft.com/office/drawing/2014/main" val="2423725296"/>
                    </a:ext>
                  </a:extLst>
                </a:gridCol>
              </a:tblGrid>
              <a:tr h="374735">
                <a:tc>
                  <a:txBody>
                    <a:bodyPr/>
                    <a:lstStyle/>
                    <a:p>
                      <a:pPr algn="ctr"/>
                      <a:endParaRPr lang="zh-CN" altLang="en-US" dirty="0"/>
                    </a:p>
                  </a:txBody>
                  <a:tcPr/>
                </a:tc>
                <a:tc>
                  <a:txBody>
                    <a:bodyPr/>
                    <a:lstStyle/>
                    <a:p>
                      <a:pPr algn="ctr"/>
                      <a:r>
                        <a:rPr lang="en-US" altLang="zh-CN" dirty="0" smtClean="0"/>
                        <a:t>CUB</a:t>
                      </a:r>
                      <a:endParaRPr lang="zh-CN" altLang="en-US" dirty="0"/>
                    </a:p>
                  </a:txBody>
                  <a:tcPr/>
                </a:tc>
                <a:tc>
                  <a:txBody>
                    <a:bodyPr/>
                    <a:lstStyle/>
                    <a:p>
                      <a:pPr algn="ctr"/>
                      <a:r>
                        <a:rPr lang="en-US" altLang="zh-CN" dirty="0" err="1" smtClean="0"/>
                        <a:t>Flower102</a:t>
                      </a:r>
                      <a:endParaRPr lang="zh-CN" altLang="en-US" dirty="0"/>
                    </a:p>
                  </a:txBody>
                  <a:tcPr/>
                </a:tc>
                <a:tc>
                  <a:txBody>
                    <a:bodyPr/>
                    <a:lstStyle/>
                    <a:p>
                      <a:pPr algn="ctr"/>
                      <a:r>
                        <a:rPr lang="en-US" altLang="zh-CN" dirty="0" smtClean="0"/>
                        <a:t>COCO</a:t>
                      </a:r>
                      <a:endParaRPr lang="zh-CN" altLang="en-US" dirty="0"/>
                    </a:p>
                  </a:txBody>
                  <a:tcPr/>
                </a:tc>
                <a:extLst>
                  <a:ext uri="{0D108BD9-81ED-4DB2-BD59-A6C34878D82A}">
                    <a16:rowId xmlns:a16="http://schemas.microsoft.com/office/drawing/2014/main" val="4102149868"/>
                  </a:ext>
                </a:extLst>
              </a:tr>
              <a:tr h="374735">
                <a:tc>
                  <a:txBody>
                    <a:bodyPr/>
                    <a:lstStyle/>
                    <a:p>
                      <a:pPr algn="ctr"/>
                      <a:r>
                        <a:rPr lang="en-US" altLang="zh-CN" dirty="0" err="1" smtClean="0"/>
                        <a:t>SingleGAN</a:t>
                      </a: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a:p>
                  </a:txBody>
                  <a:tcPr/>
                </a:tc>
                <a:extLst>
                  <a:ext uri="{0D108BD9-81ED-4DB2-BD59-A6C34878D82A}">
                    <a16:rowId xmlns:a16="http://schemas.microsoft.com/office/drawing/2014/main" val="2256707461"/>
                  </a:ext>
                </a:extLst>
              </a:tr>
              <a:tr h="374735">
                <a:tc>
                  <a:txBody>
                    <a:bodyPr/>
                    <a:lstStyle/>
                    <a:p>
                      <a:pPr algn="ctr"/>
                      <a:r>
                        <a:rPr lang="en-US" altLang="zh-CN" dirty="0" err="1" smtClean="0"/>
                        <a:t>StackGAN</a:t>
                      </a:r>
                      <a:endParaRPr lang="zh-CN" altLang="en-US" dirty="0"/>
                    </a:p>
                  </a:txBody>
                  <a:tcPr/>
                </a:tc>
                <a:tc>
                  <a:txBody>
                    <a:bodyPr/>
                    <a:lstStyle/>
                    <a:p>
                      <a:pPr algn="ctr"/>
                      <a:endParaRPr lang="zh-CN" altLang="en-US"/>
                    </a:p>
                  </a:txBody>
                  <a:tcPr/>
                </a:tc>
                <a:tc>
                  <a:txBody>
                    <a:bodyPr/>
                    <a:lstStyle/>
                    <a:p>
                      <a:pPr algn="ctr"/>
                      <a:endParaRPr lang="zh-CN" altLang="en-US" dirty="0"/>
                    </a:p>
                  </a:txBody>
                  <a:tcPr/>
                </a:tc>
                <a:tc>
                  <a:txBody>
                    <a:bodyPr/>
                    <a:lstStyle/>
                    <a:p>
                      <a:pPr algn="ctr"/>
                      <a:r>
                        <a:rPr lang="zh-CN" altLang="en-US" dirty="0" smtClean="0"/>
                        <a:t>√</a:t>
                      </a:r>
                      <a:endParaRPr lang="zh-CN" altLang="en-US" dirty="0"/>
                    </a:p>
                  </a:txBody>
                  <a:tcPr/>
                </a:tc>
                <a:extLst>
                  <a:ext uri="{0D108BD9-81ED-4DB2-BD59-A6C34878D82A}">
                    <a16:rowId xmlns:a16="http://schemas.microsoft.com/office/drawing/2014/main" val="188381047"/>
                  </a:ext>
                </a:extLst>
              </a:tr>
              <a:tr h="374735">
                <a:tc>
                  <a:txBody>
                    <a:bodyPr/>
                    <a:lstStyle/>
                    <a:p>
                      <a:pPr algn="ctr"/>
                      <a:r>
                        <a:rPr lang="en-US" altLang="zh-CN" dirty="0" err="1" smtClean="0"/>
                        <a:t>HDGAN</a:t>
                      </a:r>
                      <a:endParaRPr lang="zh-CN" altLang="en-US" dirty="0"/>
                    </a:p>
                  </a:txBody>
                  <a:tcPr/>
                </a:tc>
                <a:tc>
                  <a:txBody>
                    <a:bodyPr/>
                    <a:lstStyle/>
                    <a:p>
                      <a:pPr algn="ctr"/>
                      <a:r>
                        <a:rPr lang="zh-CN" altLang="en-US" dirty="0" smtClean="0"/>
                        <a:t>√</a:t>
                      </a:r>
                      <a:endParaRPr lang="zh-CN" altLang="en-US" dirty="0"/>
                    </a:p>
                  </a:txBody>
                  <a:tcPr/>
                </a:tc>
                <a:tc>
                  <a:txBody>
                    <a:bodyPr/>
                    <a:lstStyle/>
                    <a:p>
                      <a:pPr algn="ctr"/>
                      <a:r>
                        <a:rPr lang="zh-CN" altLang="en-US" dirty="0" smtClean="0"/>
                        <a:t>√</a:t>
                      </a:r>
                      <a:endParaRPr lang="zh-CN" altLang="en-US" dirty="0"/>
                    </a:p>
                  </a:txBody>
                  <a:tcPr/>
                </a:tc>
                <a:tc>
                  <a:txBody>
                    <a:bodyPr/>
                    <a:lstStyle/>
                    <a:p>
                      <a:pPr algn="ctr"/>
                      <a:r>
                        <a:rPr lang="zh-CN" altLang="en-US" dirty="0" smtClean="0"/>
                        <a:t>？</a:t>
                      </a:r>
                      <a:endParaRPr lang="zh-CN" altLang="en-US" dirty="0"/>
                    </a:p>
                  </a:txBody>
                  <a:tcPr/>
                </a:tc>
                <a:extLst>
                  <a:ext uri="{0D108BD9-81ED-4DB2-BD59-A6C34878D82A}">
                    <a16:rowId xmlns:a16="http://schemas.microsoft.com/office/drawing/2014/main" val="4174376671"/>
                  </a:ext>
                </a:extLst>
              </a:tr>
            </a:tbl>
          </a:graphicData>
        </a:graphic>
      </p:graphicFrame>
    </p:spTree>
    <p:extLst>
      <p:ext uri="{BB962C8B-B14F-4D97-AF65-F5344CB8AC3E}">
        <p14:creationId xmlns:p14="http://schemas.microsoft.com/office/powerpoint/2010/main" val="1862578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9275" y="752526"/>
            <a:ext cx="4324865" cy="523220"/>
          </a:xfrm>
          <a:prstGeom prst="rect">
            <a:avLst/>
          </a:prstGeom>
          <a:noFill/>
        </p:spPr>
        <p:txBody>
          <a:bodyPr wrap="square" rtlCol="0">
            <a:spAutoFit/>
          </a:bodyPr>
          <a:lstStyle/>
          <a:p>
            <a:r>
              <a:rPr lang="zh-CN" altLang="en-US" sz="2800" dirty="0" smtClean="0"/>
              <a:t>项目实训：第十九天（二）</a:t>
            </a:r>
            <a:endParaRPr lang="zh-CN" altLang="en-US" sz="2800" dirty="0"/>
          </a:p>
        </p:txBody>
      </p:sp>
      <p:sp>
        <p:nvSpPr>
          <p:cNvPr id="3" name="文本框 2"/>
          <p:cNvSpPr txBox="1"/>
          <p:nvPr/>
        </p:nvSpPr>
        <p:spPr>
          <a:xfrm>
            <a:off x="1444395" y="6004560"/>
            <a:ext cx="1595120" cy="369332"/>
          </a:xfrm>
          <a:prstGeom prst="rect">
            <a:avLst/>
          </a:prstGeom>
          <a:noFill/>
        </p:spPr>
        <p:txBody>
          <a:bodyPr wrap="square" rtlCol="0">
            <a:spAutoFit/>
          </a:bodyPr>
          <a:lstStyle/>
          <a:p>
            <a:r>
              <a:rPr lang="en-US" altLang="zh-CN" dirty="0" err="1" smtClean="0"/>
              <a:t>HDGAN</a:t>
            </a:r>
            <a:r>
              <a:rPr lang="en-US" altLang="zh-CN" dirty="0" smtClean="0"/>
              <a:t>-CUB</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560" y="1689100"/>
            <a:ext cx="1346200" cy="1346200"/>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560" y="3035300"/>
            <a:ext cx="1346200" cy="1346200"/>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4560" y="4381500"/>
            <a:ext cx="1346200" cy="1346200"/>
          </a:xfrm>
          <a:prstGeom prst="rect">
            <a:avLst/>
          </a:prstGeom>
        </p:spPr>
      </p:pic>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0760" y="1689100"/>
            <a:ext cx="1346200" cy="1346200"/>
          </a:xfrm>
          <a:prstGeom prst="rect">
            <a:avLst/>
          </a:prstGeom>
        </p:spPr>
      </p:pic>
      <p:pic>
        <p:nvPicPr>
          <p:cNvPr id="14" name="图片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60627" y="3035300"/>
            <a:ext cx="1346200" cy="1346200"/>
          </a:xfrm>
          <a:prstGeom prst="rect">
            <a:avLst/>
          </a:prstGeom>
        </p:spPr>
      </p:pic>
      <p:pic>
        <p:nvPicPr>
          <p:cNvPr id="15" name="图片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41955" y="4381500"/>
            <a:ext cx="1346200" cy="1346200"/>
          </a:xfrm>
          <a:prstGeom prst="rect">
            <a:avLst/>
          </a:prstGeom>
        </p:spPr>
      </p:pic>
      <p:sp>
        <p:nvSpPr>
          <p:cNvPr id="17" name="文本框 16"/>
          <p:cNvSpPr txBox="1"/>
          <p:nvPr/>
        </p:nvSpPr>
        <p:spPr>
          <a:xfrm>
            <a:off x="4980156" y="6004560"/>
            <a:ext cx="2233525" cy="369332"/>
          </a:xfrm>
          <a:prstGeom prst="rect">
            <a:avLst/>
          </a:prstGeom>
          <a:noFill/>
        </p:spPr>
        <p:txBody>
          <a:bodyPr wrap="square" rtlCol="0">
            <a:spAutoFit/>
          </a:bodyPr>
          <a:lstStyle/>
          <a:p>
            <a:r>
              <a:rPr lang="en-US" altLang="zh-CN" dirty="0" err="1" smtClean="0"/>
              <a:t>HDGAN-Flower102</a:t>
            </a:r>
            <a:endParaRPr lang="zh-CN" altLang="en-US" dirty="0"/>
          </a:p>
        </p:txBody>
      </p:sp>
      <p:pic>
        <p:nvPicPr>
          <p:cNvPr id="16" name="图片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32450" y="1689100"/>
            <a:ext cx="1346200" cy="1346200"/>
          </a:xfrm>
          <a:prstGeom prst="rect">
            <a:avLst/>
          </a:prstGeom>
        </p:spPr>
      </p:pic>
      <p:pic>
        <p:nvPicPr>
          <p:cNvPr id="18" name="图片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32450" y="4381500"/>
            <a:ext cx="1346200" cy="1346200"/>
          </a:xfrm>
          <a:prstGeom prst="rect">
            <a:avLst/>
          </a:prstGeom>
        </p:spPr>
      </p:pic>
      <p:pic>
        <p:nvPicPr>
          <p:cNvPr id="19" name="图片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32450" y="3035300"/>
            <a:ext cx="1346200" cy="1346200"/>
          </a:xfrm>
          <a:prstGeom prst="rect">
            <a:avLst/>
          </a:prstGeom>
        </p:spPr>
      </p:pic>
      <p:pic>
        <p:nvPicPr>
          <p:cNvPr id="20" name="图片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58329" y="1689100"/>
            <a:ext cx="1346200" cy="1346200"/>
          </a:xfrm>
          <a:prstGeom prst="rect">
            <a:avLst/>
          </a:prstGeom>
        </p:spPr>
      </p:pic>
      <p:pic>
        <p:nvPicPr>
          <p:cNvPr id="21" name="图片 2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78650" y="3035300"/>
            <a:ext cx="1346200" cy="1346200"/>
          </a:xfrm>
          <a:prstGeom prst="rect">
            <a:avLst/>
          </a:prstGeom>
        </p:spPr>
      </p:pic>
      <p:pic>
        <p:nvPicPr>
          <p:cNvPr id="22" name="图片 2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78650" y="4381500"/>
            <a:ext cx="1346200" cy="1346200"/>
          </a:xfrm>
          <a:prstGeom prst="rect">
            <a:avLst/>
          </a:prstGeom>
        </p:spPr>
      </p:pic>
      <p:pic>
        <p:nvPicPr>
          <p:cNvPr id="23" name="图片 2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904528" y="1689100"/>
            <a:ext cx="1371601" cy="1371601"/>
          </a:xfrm>
          <a:prstGeom prst="rect">
            <a:avLst/>
          </a:prstGeom>
        </p:spPr>
      </p:pic>
      <p:pic>
        <p:nvPicPr>
          <p:cNvPr id="24" name="图片 2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924848" y="3055621"/>
            <a:ext cx="1351280" cy="1351280"/>
          </a:xfrm>
          <a:prstGeom prst="rect">
            <a:avLst/>
          </a:prstGeom>
        </p:spPr>
      </p:pic>
      <p:pic>
        <p:nvPicPr>
          <p:cNvPr id="25" name="图片 2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95639" y="4352291"/>
            <a:ext cx="1375409" cy="1375409"/>
          </a:xfrm>
          <a:prstGeom prst="rect">
            <a:avLst/>
          </a:prstGeom>
        </p:spPr>
      </p:pic>
      <p:sp>
        <p:nvSpPr>
          <p:cNvPr id="27" name="文本框 26"/>
          <p:cNvSpPr txBox="1"/>
          <p:nvPr/>
        </p:nvSpPr>
        <p:spPr>
          <a:xfrm>
            <a:off x="9154322" y="6004560"/>
            <a:ext cx="2233525" cy="369332"/>
          </a:xfrm>
          <a:prstGeom prst="rect">
            <a:avLst/>
          </a:prstGeom>
          <a:noFill/>
        </p:spPr>
        <p:txBody>
          <a:bodyPr wrap="square" rtlCol="0">
            <a:spAutoFit/>
          </a:bodyPr>
          <a:lstStyle/>
          <a:p>
            <a:r>
              <a:rPr lang="en-US" altLang="zh-CN" dirty="0" err="1"/>
              <a:t>HDGAN</a:t>
            </a:r>
            <a:r>
              <a:rPr lang="en-US" altLang="zh-CN" dirty="0" smtClean="0"/>
              <a:t>-COCO</a:t>
            </a:r>
            <a:endParaRPr lang="zh-CN" altLang="en-US" dirty="0"/>
          </a:p>
        </p:txBody>
      </p:sp>
      <p:pic>
        <p:nvPicPr>
          <p:cNvPr id="2" name="图片 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931446" y="3009901"/>
            <a:ext cx="1371599" cy="1371599"/>
          </a:xfrm>
          <a:prstGeom prst="rect">
            <a:avLst/>
          </a:prstGeom>
        </p:spPr>
      </p:pic>
      <p:pic>
        <p:nvPicPr>
          <p:cNvPr id="6" name="图片 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931447" y="4352291"/>
            <a:ext cx="1371599" cy="1371599"/>
          </a:xfrm>
          <a:prstGeom prst="rect">
            <a:avLst/>
          </a:prstGeom>
        </p:spPr>
      </p:pic>
      <p:pic>
        <p:nvPicPr>
          <p:cNvPr id="7" name="图片 6"/>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931446" y="1638302"/>
            <a:ext cx="1371599" cy="1371599"/>
          </a:xfrm>
          <a:prstGeom prst="rect">
            <a:avLst/>
          </a:prstGeom>
        </p:spPr>
      </p:pic>
      <p:pic>
        <p:nvPicPr>
          <p:cNvPr id="8" name="图片 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0306820" y="4381499"/>
            <a:ext cx="1362743" cy="1362743"/>
          </a:xfrm>
          <a:prstGeom prst="rect">
            <a:avLst/>
          </a:prstGeom>
        </p:spPr>
      </p:pic>
      <p:pic>
        <p:nvPicPr>
          <p:cNvPr id="9" name="图片 8"/>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279677" y="2992756"/>
            <a:ext cx="1414145" cy="1414145"/>
          </a:xfrm>
          <a:prstGeom prst="rect">
            <a:avLst/>
          </a:prstGeom>
        </p:spPr>
      </p:pic>
      <p:pic>
        <p:nvPicPr>
          <p:cNvPr id="10" name="图片 9"/>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303045" y="1638302"/>
            <a:ext cx="1371599" cy="1371599"/>
          </a:xfrm>
          <a:prstGeom prst="rect">
            <a:avLst/>
          </a:prstGeom>
        </p:spPr>
      </p:pic>
    </p:spTree>
    <p:extLst>
      <p:ext uri="{BB962C8B-B14F-4D97-AF65-F5344CB8AC3E}">
        <p14:creationId xmlns:p14="http://schemas.microsoft.com/office/powerpoint/2010/main" val="37225803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9275" y="752526"/>
            <a:ext cx="4324865" cy="523220"/>
          </a:xfrm>
          <a:prstGeom prst="rect">
            <a:avLst/>
          </a:prstGeom>
          <a:noFill/>
        </p:spPr>
        <p:txBody>
          <a:bodyPr wrap="square" rtlCol="0">
            <a:spAutoFit/>
          </a:bodyPr>
          <a:lstStyle/>
          <a:p>
            <a:r>
              <a:rPr lang="zh-CN" altLang="en-US" sz="2800" dirty="0" smtClean="0"/>
              <a:t>项目实训：第二十天（一）</a:t>
            </a:r>
            <a:endParaRPr lang="zh-CN" altLang="en-US" sz="2800" dirty="0"/>
          </a:p>
        </p:txBody>
      </p:sp>
      <p:sp>
        <p:nvSpPr>
          <p:cNvPr id="141" name="文本框 140"/>
          <p:cNvSpPr txBox="1"/>
          <p:nvPr/>
        </p:nvSpPr>
        <p:spPr>
          <a:xfrm>
            <a:off x="1238916" y="1389678"/>
            <a:ext cx="9907620" cy="452431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dirty="0" smtClean="0"/>
              <a:t>目前，我所能够部署成功的模型有：</a:t>
            </a:r>
            <a:endParaRPr lang="en-US" altLang="zh-CN" sz="1600" dirty="0" smtClean="0"/>
          </a:p>
          <a:p>
            <a:pPr marL="285750" indent="-285750">
              <a:lnSpc>
                <a:spcPct val="150000"/>
              </a:lnSpc>
              <a:buFont typeface="Arial" panose="020B0604020202020204" pitchFamily="34" charset="0"/>
              <a:buChar char="•"/>
            </a:pPr>
            <a:endParaRPr lang="en-US" altLang="zh-CN" sz="1600" dirty="0"/>
          </a:p>
          <a:p>
            <a:pPr marL="285750" indent="-285750">
              <a:lnSpc>
                <a:spcPct val="150000"/>
              </a:lnSpc>
              <a:buFont typeface="Arial" panose="020B0604020202020204" pitchFamily="34" charset="0"/>
              <a:buChar char="•"/>
            </a:pPr>
            <a:endParaRPr lang="en-US" altLang="zh-CN" sz="1600" dirty="0" smtClean="0"/>
          </a:p>
          <a:p>
            <a:pPr marL="285750" indent="-285750">
              <a:lnSpc>
                <a:spcPct val="150000"/>
              </a:lnSpc>
              <a:buFont typeface="Arial" panose="020B0604020202020204" pitchFamily="34" charset="0"/>
              <a:buChar char="•"/>
            </a:pPr>
            <a:endParaRPr lang="en-US" altLang="zh-CN" sz="1600" dirty="0"/>
          </a:p>
          <a:p>
            <a:pPr marL="285750" indent="-285750">
              <a:lnSpc>
                <a:spcPct val="150000"/>
              </a:lnSpc>
              <a:buFont typeface="Arial" panose="020B0604020202020204" pitchFamily="34" charset="0"/>
              <a:buChar char="•"/>
            </a:pPr>
            <a:endParaRPr lang="en-US" altLang="zh-CN" sz="1600" dirty="0" smtClean="0"/>
          </a:p>
          <a:p>
            <a:pPr marL="285750" indent="-285750">
              <a:lnSpc>
                <a:spcPct val="150000"/>
              </a:lnSpc>
              <a:buFont typeface="Arial" panose="020B0604020202020204" pitchFamily="34" charset="0"/>
              <a:buChar char="•"/>
            </a:pPr>
            <a:endParaRPr lang="en-US" altLang="zh-CN" sz="1600" dirty="0"/>
          </a:p>
          <a:p>
            <a:pPr marL="742950" lvl="1" indent="-285750">
              <a:lnSpc>
                <a:spcPct val="150000"/>
              </a:lnSpc>
              <a:buFont typeface="Arial" panose="020B0604020202020204" pitchFamily="34" charset="0"/>
              <a:buChar char="•"/>
            </a:pPr>
            <a:r>
              <a:rPr lang="en-US" altLang="zh-CN" sz="1600" dirty="0" err="1" smtClean="0"/>
              <a:t>StackGAN</a:t>
            </a:r>
            <a:r>
              <a:rPr lang="zh-CN" altLang="en-US" sz="1600" dirty="0" smtClean="0"/>
              <a:t>的</a:t>
            </a:r>
            <a:r>
              <a:rPr lang="en-US" altLang="zh-CN" sz="1600" dirty="0" smtClean="0"/>
              <a:t>COCO</a:t>
            </a:r>
            <a:r>
              <a:rPr lang="zh-CN" altLang="en-US" sz="1600" dirty="0" smtClean="0"/>
              <a:t>数据集模型找不出错误，模型加载正确，模型超参也完全对应，可是第二阶段就出不来想要的结果，第一阶段生成的图片是正常的。</a:t>
            </a:r>
            <a:endParaRPr lang="en-US" altLang="zh-CN" sz="1600" dirty="0" smtClean="0"/>
          </a:p>
          <a:p>
            <a:pPr marL="285750" indent="-285750">
              <a:lnSpc>
                <a:spcPct val="150000"/>
              </a:lnSpc>
              <a:buFont typeface="Arial" panose="020B0604020202020204" pitchFamily="34" charset="0"/>
              <a:buChar char="•"/>
            </a:pPr>
            <a:r>
              <a:rPr lang="zh-CN" altLang="en-US" sz="1600" dirty="0" smtClean="0"/>
              <a:t>训练网络</a:t>
            </a:r>
            <a:endParaRPr lang="en-US" altLang="zh-CN" sz="1600" dirty="0" smtClean="0"/>
          </a:p>
          <a:p>
            <a:pPr marL="742950" lvl="1" indent="-285750">
              <a:lnSpc>
                <a:spcPct val="150000"/>
              </a:lnSpc>
              <a:buFont typeface="Arial" panose="020B0604020202020204" pitchFamily="34" charset="0"/>
              <a:buChar char="•"/>
            </a:pPr>
            <a:r>
              <a:rPr lang="zh-CN" altLang="en-US" sz="1600" dirty="0" smtClean="0"/>
              <a:t>使用</a:t>
            </a:r>
            <a:r>
              <a:rPr lang="en-US" altLang="zh-CN" sz="1600" dirty="0" err="1" smtClean="0"/>
              <a:t>HDGAN</a:t>
            </a:r>
            <a:r>
              <a:rPr lang="zh-CN" altLang="en-US" sz="1600" dirty="0" smtClean="0"/>
              <a:t>的</a:t>
            </a:r>
            <a:r>
              <a:rPr lang="en-US" altLang="zh-CN" sz="1600" dirty="0" smtClean="0"/>
              <a:t>embedding</a:t>
            </a:r>
            <a:r>
              <a:rPr lang="zh-CN" altLang="en-US" sz="1600" dirty="0" smtClean="0"/>
              <a:t>结果来重新训练</a:t>
            </a:r>
            <a:r>
              <a:rPr lang="en-US" altLang="zh-CN" sz="1600" dirty="0" err="1" smtClean="0"/>
              <a:t>StackGAN</a:t>
            </a:r>
            <a:r>
              <a:rPr lang="zh-CN" altLang="en-US" sz="1600" dirty="0" smtClean="0"/>
              <a:t>，</a:t>
            </a:r>
            <a:endParaRPr lang="en-US" altLang="zh-CN" sz="1600" dirty="0" smtClean="0"/>
          </a:p>
          <a:p>
            <a:pPr marL="742950" lvl="1" indent="-285750">
              <a:lnSpc>
                <a:spcPct val="150000"/>
              </a:lnSpc>
              <a:buFont typeface="Arial" panose="020B0604020202020204" pitchFamily="34" charset="0"/>
              <a:buChar char="•"/>
            </a:pPr>
            <a:r>
              <a:rPr lang="zh-CN" altLang="en-US" sz="1600" dirty="0" smtClean="0"/>
              <a:t>反思我前一周自己训练的</a:t>
            </a:r>
            <a:r>
              <a:rPr lang="en-US" altLang="zh-CN" sz="1600" dirty="0" smtClean="0"/>
              <a:t>embedding</a:t>
            </a:r>
            <a:r>
              <a:rPr lang="zh-CN" altLang="en-US" sz="1600" dirty="0" smtClean="0"/>
              <a:t>为什么效果不好。</a:t>
            </a:r>
            <a:endParaRPr lang="en-US" altLang="zh-CN" sz="1600" dirty="0" smtClean="0"/>
          </a:p>
          <a:p>
            <a:pPr marL="742950" lvl="1" indent="-285750">
              <a:lnSpc>
                <a:spcPct val="150000"/>
              </a:lnSpc>
              <a:buFont typeface="Arial" panose="020B0604020202020204" pitchFamily="34" charset="0"/>
              <a:buChar char="•"/>
            </a:pPr>
            <a:r>
              <a:rPr lang="zh-CN" altLang="en-US" sz="1600" dirty="0"/>
              <a:t>抱</a:t>
            </a:r>
            <a:r>
              <a:rPr lang="zh-CN" altLang="en-US" sz="1600" dirty="0" smtClean="0"/>
              <a:t>着训练不完的态度，我开始在</a:t>
            </a:r>
            <a:r>
              <a:rPr lang="en-US" altLang="zh-CN" sz="1600" dirty="0" err="1" smtClean="0"/>
              <a:t>Flower102</a:t>
            </a:r>
            <a:r>
              <a:rPr lang="zh-CN" altLang="en-US" sz="1600" dirty="0" smtClean="0"/>
              <a:t>上面训练</a:t>
            </a:r>
            <a:r>
              <a:rPr lang="en-US" altLang="zh-CN" sz="1600" dirty="0" err="1" smtClean="0"/>
              <a:t>StackGAN</a:t>
            </a:r>
            <a:r>
              <a:rPr lang="zh-CN" altLang="en-US" sz="1600" dirty="0" smtClean="0"/>
              <a:t>。</a:t>
            </a:r>
            <a:endParaRPr lang="en-US" altLang="zh-CN" sz="1600" dirty="0" smtClean="0"/>
          </a:p>
        </p:txBody>
      </p:sp>
      <p:graphicFrame>
        <p:nvGraphicFramePr>
          <p:cNvPr id="2" name="表格 1"/>
          <p:cNvGraphicFramePr>
            <a:graphicFrameLocks noGrp="1"/>
          </p:cNvGraphicFramePr>
          <p:nvPr>
            <p:extLst>
              <p:ext uri="{D42A27DB-BD31-4B8C-83A1-F6EECF244321}">
                <p14:modId xmlns:p14="http://schemas.microsoft.com/office/powerpoint/2010/main" val="3931293833"/>
              </p:ext>
            </p:extLst>
          </p:nvPr>
        </p:nvGraphicFramePr>
        <p:xfrm>
          <a:off x="1728216" y="1875744"/>
          <a:ext cx="5368544" cy="1498940"/>
        </p:xfrm>
        <a:graphic>
          <a:graphicData uri="http://schemas.openxmlformats.org/drawingml/2006/table">
            <a:tbl>
              <a:tblPr firstRow="1" bandRow="1">
                <a:tableStyleId>{5C22544A-7EE6-4342-B048-85BDC9FD1C3A}</a:tableStyleId>
              </a:tblPr>
              <a:tblGrid>
                <a:gridCol w="1378151">
                  <a:extLst>
                    <a:ext uri="{9D8B030D-6E8A-4147-A177-3AD203B41FA5}">
                      <a16:colId xmlns:a16="http://schemas.microsoft.com/office/drawing/2014/main" val="1075765118"/>
                    </a:ext>
                  </a:extLst>
                </a:gridCol>
                <a:gridCol w="1060814">
                  <a:extLst>
                    <a:ext uri="{9D8B030D-6E8A-4147-A177-3AD203B41FA5}">
                      <a16:colId xmlns:a16="http://schemas.microsoft.com/office/drawing/2014/main" val="21135155"/>
                    </a:ext>
                  </a:extLst>
                </a:gridCol>
                <a:gridCol w="1587443">
                  <a:extLst>
                    <a:ext uri="{9D8B030D-6E8A-4147-A177-3AD203B41FA5}">
                      <a16:colId xmlns:a16="http://schemas.microsoft.com/office/drawing/2014/main" val="2168998245"/>
                    </a:ext>
                  </a:extLst>
                </a:gridCol>
                <a:gridCol w="1342136">
                  <a:extLst>
                    <a:ext uri="{9D8B030D-6E8A-4147-A177-3AD203B41FA5}">
                      <a16:colId xmlns:a16="http://schemas.microsoft.com/office/drawing/2014/main" val="2423725296"/>
                    </a:ext>
                  </a:extLst>
                </a:gridCol>
              </a:tblGrid>
              <a:tr h="374735">
                <a:tc>
                  <a:txBody>
                    <a:bodyPr/>
                    <a:lstStyle/>
                    <a:p>
                      <a:pPr algn="ctr"/>
                      <a:endParaRPr lang="zh-CN" altLang="en-US" dirty="0"/>
                    </a:p>
                  </a:txBody>
                  <a:tcPr/>
                </a:tc>
                <a:tc>
                  <a:txBody>
                    <a:bodyPr/>
                    <a:lstStyle/>
                    <a:p>
                      <a:pPr algn="ctr"/>
                      <a:r>
                        <a:rPr lang="en-US" altLang="zh-CN" dirty="0" smtClean="0"/>
                        <a:t>CUB</a:t>
                      </a:r>
                      <a:endParaRPr lang="zh-CN" altLang="en-US" dirty="0"/>
                    </a:p>
                  </a:txBody>
                  <a:tcPr/>
                </a:tc>
                <a:tc>
                  <a:txBody>
                    <a:bodyPr/>
                    <a:lstStyle/>
                    <a:p>
                      <a:pPr algn="ctr"/>
                      <a:r>
                        <a:rPr lang="en-US" altLang="zh-CN" dirty="0" err="1" smtClean="0"/>
                        <a:t>Flower102</a:t>
                      </a:r>
                      <a:endParaRPr lang="zh-CN" altLang="en-US" dirty="0"/>
                    </a:p>
                  </a:txBody>
                  <a:tcPr/>
                </a:tc>
                <a:tc>
                  <a:txBody>
                    <a:bodyPr/>
                    <a:lstStyle/>
                    <a:p>
                      <a:pPr algn="ctr"/>
                      <a:r>
                        <a:rPr lang="en-US" altLang="zh-CN" dirty="0" smtClean="0"/>
                        <a:t>COCO</a:t>
                      </a:r>
                      <a:endParaRPr lang="zh-CN" altLang="en-US" dirty="0"/>
                    </a:p>
                  </a:txBody>
                  <a:tcPr/>
                </a:tc>
                <a:extLst>
                  <a:ext uri="{0D108BD9-81ED-4DB2-BD59-A6C34878D82A}">
                    <a16:rowId xmlns:a16="http://schemas.microsoft.com/office/drawing/2014/main" val="4102149868"/>
                  </a:ext>
                </a:extLst>
              </a:tr>
              <a:tr h="374735">
                <a:tc>
                  <a:txBody>
                    <a:bodyPr/>
                    <a:lstStyle/>
                    <a:p>
                      <a:pPr algn="ctr"/>
                      <a:r>
                        <a:rPr lang="en-US" altLang="zh-CN" dirty="0" err="1" smtClean="0"/>
                        <a:t>SingleGAN</a:t>
                      </a: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endParaRPr lang="zh-CN" altLang="en-US"/>
                    </a:p>
                  </a:txBody>
                  <a:tcPr/>
                </a:tc>
                <a:extLst>
                  <a:ext uri="{0D108BD9-81ED-4DB2-BD59-A6C34878D82A}">
                    <a16:rowId xmlns:a16="http://schemas.microsoft.com/office/drawing/2014/main" val="2256707461"/>
                  </a:ext>
                </a:extLst>
              </a:tr>
              <a:tr h="374735">
                <a:tc>
                  <a:txBody>
                    <a:bodyPr/>
                    <a:lstStyle/>
                    <a:p>
                      <a:pPr algn="ctr"/>
                      <a:r>
                        <a:rPr lang="en-US" altLang="zh-CN" dirty="0" err="1" smtClean="0"/>
                        <a:t>StackGAN</a:t>
                      </a:r>
                      <a:endParaRPr lang="zh-CN" altLang="en-US" dirty="0"/>
                    </a:p>
                  </a:txBody>
                  <a:tcPr/>
                </a:tc>
                <a:tc>
                  <a:txBody>
                    <a:bodyPr/>
                    <a:lstStyle/>
                    <a:p>
                      <a:pPr algn="ctr"/>
                      <a:endParaRPr lang="zh-CN" altLang="en-US"/>
                    </a:p>
                  </a:txBody>
                  <a:tcPr/>
                </a:tc>
                <a:tc>
                  <a:txBody>
                    <a:bodyPr/>
                    <a:lstStyle/>
                    <a:p>
                      <a:pPr algn="ctr"/>
                      <a:endParaRPr lang="zh-CN" altLang="en-US" dirty="0"/>
                    </a:p>
                  </a:txBody>
                  <a:tcPr/>
                </a:tc>
                <a:tc>
                  <a:txBody>
                    <a:bodyPr/>
                    <a:lstStyle/>
                    <a:p>
                      <a:pPr algn="ctr"/>
                      <a:r>
                        <a:rPr lang="zh-CN" altLang="en-US" dirty="0" smtClean="0"/>
                        <a:t>？</a:t>
                      </a:r>
                      <a:endParaRPr lang="zh-CN" altLang="en-US" dirty="0"/>
                    </a:p>
                  </a:txBody>
                  <a:tcPr/>
                </a:tc>
                <a:extLst>
                  <a:ext uri="{0D108BD9-81ED-4DB2-BD59-A6C34878D82A}">
                    <a16:rowId xmlns:a16="http://schemas.microsoft.com/office/drawing/2014/main" val="188381047"/>
                  </a:ext>
                </a:extLst>
              </a:tr>
              <a:tr h="374735">
                <a:tc>
                  <a:txBody>
                    <a:bodyPr/>
                    <a:lstStyle/>
                    <a:p>
                      <a:pPr algn="ctr"/>
                      <a:r>
                        <a:rPr lang="en-US" altLang="zh-CN" dirty="0" err="1" smtClean="0"/>
                        <a:t>HDGAN</a:t>
                      </a:r>
                      <a:endParaRPr lang="zh-CN" altLang="en-US" dirty="0"/>
                    </a:p>
                  </a:txBody>
                  <a:tcPr/>
                </a:tc>
                <a:tc>
                  <a:txBody>
                    <a:bodyPr/>
                    <a:lstStyle/>
                    <a:p>
                      <a:pPr algn="ctr"/>
                      <a:r>
                        <a:rPr lang="zh-CN" altLang="en-US" dirty="0" smtClean="0"/>
                        <a:t>√</a:t>
                      </a:r>
                      <a:endParaRPr lang="zh-CN" altLang="en-US" dirty="0"/>
                    </a:p>
                  </a:txBody>
                  <a:tcPr/>
                </a:tc>
                <a:tc>
                  <a:txBody>
                    <a:bodyPr/>
                    <a:lstStyle/>
                    <a:p>
                      <a:pPr algn="ctr"/>
                      <a:r>
                        <a:rPr lang="zh-CN" altLang="en-US" dirty="0" smtClean="0"/>
                        <a:t>√</a:t>
                      </a:r>
                      <a:endParaRPr lang="zh-CN" altLang="en-US" dirty="0"/>
                    </a:p>
                  </a:txBody>
                  <a:tcPr/>
                </a:tc>
                <a:tc>
                  <a:txBody>
                    <a:bodyPr/>
                    <a:lstStyle/>
                    <a:p>
                      <a:pPr algn="ctr"/>
                      <a:r>
                        <a:rPr lang="zh-CN" altLang="en-US" dirty="0" smtClean="0"/>
                        <a:t>√</a:t>
                      </a:r>
                      <a:endParaRPr lang="zh-CN" altLang="en-US" dirty="0"/>
                    </a:p>
                  </a:txBody>
                  <a:tcPr/>
                </a:tc>
                <a:extLst>
                  <a:ext uri="{0D108BD9-81ED-4DB2-BD59-A6C34878D82A}">
                    <a16:rowId xmlns:a16="http://schemas.microsoft.com/office/drawing/2014/main" val="4174376671"/>
                  </a:ext>
                </a:extLst>
              </a:tr>
            </a:tbl>
          </a:graphicData>
        </a:graphic>
      </p:graphicFrame>
    </p:spTree>
    <p:extLst>
      <p:ext uri="{BB962C8B-B14F-4D97-AF65-F5344CB8AC3E}">
        <p14:creationId xmlns:p14="http://schemas.microsoft.com/office/powerpoint/2010/main" val="30204842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9275" y="752526"/>
            <a:ext cx="4324865" cy="523220"/>
          </a:xfrm>
          <a:prstGeom prst="rect">
            <a:avLst/>
          </a:prstGeom>
          <a:noFill/>
        </p:spPr>
        <p:txBody>
          <a:bodyPr wrap="square" rtlCol="0">
            <a:spAutoFit/>
          </a:bodyPr>
          <a:lstStyle/>
          <a:p>
            <a:r>
              <a:rPr lang="zh-CN" altLang="en-US" sz="2800" dirty="0" smtClean="0"/>
              <a:t>项目实训：第二十天（二）</a:t>
            </a:r>
            <a:endParaRPr lang="zh-CN" altLang="en-US" sz="2800" dirty="0"/>
          </a:p>
        </p:txBody>
      </p:sp>
      <p:pic>
        <p:nvPicPr>
          <p:cNvPr id="26" name="图片 2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5931" y="1014136"/>
            <a:ext cx="6798995" cy="3800357"/>
          </a:xfrm>
          <a:prstGeom prst="rect">
            <a:avLst/>
          </a:prstGeom>
        </p:spPr>
      </p:pic>
      <p:sp>
        <p:nvSpPr>
          <p:cNvPr id="28" name="文本框 27"/>
          <p:cNvSpPr txBox="1"/>
          <p:nvPr/>
        </p:nvSpPr>
        <p:spPr>
          <a:xfrm>
            <a:off x="543972" y="1353103"/>
            <a:ext cx="4320636" cy="341632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dirty="0" smtClean="0"/>
              <a:t>右图是我刚刚训练得到的损失曲线，这次使用的</a:t>
            </a:r>
            <a:r>
              <a:rPr lang="en-US" altLang="zh-CN" sz="1600" dirty="0" err="1" smtClean="0"/>
              <a:t>HDGAN</a:t>
            </a:r>
            <a:r>
              <a:rPr lang="zh-CN" altLang="en-US" sz="1600" dirty="0" smtClean="0"/>
              <a:t>的文本编码结果，略微修改了超参数。</a:t>
            </a:r>
            <a:endParaRPr lang="en-US" altLang="zh-CN" sz="1600" dirty="0" smtClean="0"/>
          </a:p>
          <a:p>
            <a:pPr marL="285750" indent="-285750">
              <a:lnSpc>
                <a:spcPct val="150000"/>
              </a:lnSpc>
              <a:buFont typeface="Arial" panose="020B0604020202020204" pitchFamily="34" charset="0"/>
              <a:buChar char="•"/>
            </a:pPr>
            <a:r>
              <a:rPr lang="zh-CN" altLang="en-US" sz="1600" dirty="0" smtClean="0"/>
              <a:t>对比前三、四天的那个损失曲线，生成网络损失值居高不下也许就是网络自身的原因。</a:t>
            </a:r>
            <a:endParaRPr lang="en-US" altLang="zh-CN" sz="1600" dirty="0" smtClean="0"/>
          </a:p>
          <a:p>
            <a:pPr marL="285750" indent="-285750">
              <a:lnSpc>
                <a:spcPct val="150000"/>
              </a:lnSpc>
              <a:buFont typeface="Arial" panose="020B0604020202020204" pitchFamily="34" charset="0"/>
              <a:buChar char="•"/>
            </a:pPr>
            <a:r>
              <a:rPr lang="zh-CN" altLang="en-US" sz="1600" dirty="0"/>
              <a:t>这</a:t>
            </a:r>
            <a:r>
              <a:rPr lang="zh-CN" altLang="en-US" sz="1600" dirty="0" smtClean="0"/>
              <a:t>次换了文本编码，结果相比之前训练的要好，至少它不会生成综合了多种不同种类</a:t>
            </a:r>
            <a:r>
              <a:rPr lang="zh-CN" altLang="en-US" sz="1600" smtClean="0"/>
              <a:t>的花特征的</a:t>
            </a:r>
            <a:r>
              <a:rPr lang="zh-CN" altLang="en-US" sz="1600" dirty="0" smtClean="0"/>
              <a:t>图片。</a:t>
            </a:r>
            <a:endParaRPr lang="en-US" altLang="zh-CN" sz="1600" dirty="0" smtClean="0"/>
          </a:p>
        </p:txBody>
      </p:sp>
      <p:pic>
        <p:nvPicPr>
          <p:cNvPr id="29" name="图片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0669" y="5771935"/>
            <a:ext cx="1636776" cy="818388"/>
          </a:xfrm>
          <a:prstGeom prst="rect">
            <a:avLst/>
          </a:prstGeom>
        </p:spPr>
      </p:pic>
      <p:pic>
        <p:nvPicPr>
          <p:cNvPr id="30" name="图片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1119" y="4970742"/>
            <a:ext cx="1636776" cy="818388"/>
          </a:xfrm>
          <a:prstGeom prst="rect">
            <a:avLst/>
          </a:prstGeom>
        </p:spPr>
      </p:pic>
      <p:pic>
        <p:nvPicPr>
          <p:cNvPr id="31" name="图片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4118" y="4969590"/>
            <a:ext cx="1636776" cy="818388"/>
          </a:xfrm>
          <a:prstGeom prst="rect">
            <a:avLst/>
          </a:prstGeom>
        </p:spPr>
      </p:pic>
      <p:pic>
        <p:nvPicPr>
          <p:cNvPr id="32" name="图片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07117" y="5781468"/>
            <a:ext cx="1636776" cy="818388"/>
          </a:xfrm>
          <a:prstGeom prst="rect">
            <a:avLst/>
          </a:prstGeom>
        </p:spPr>
      </p:pic>
      <p:pic>
        <p:nvPicPr>
          <p:cNvPr id="33" name="图片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03657" y="4969590"/>
            <a:ext cx="1636776" cy="818388"/>
          </a:xfrm>
          <a:prstGeom prst="rect">
            <a:avLst/>
          </a:prstGeom>
        </p:spPr>
      </p:pic>
      <p:pic>
        <p:nvPicPr>
          <p:cNvPr id="34" name="图片 3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66881" y="5787978"/>
            <a:ext cx="1636776" cy="818388"/>
          </a:xfrm>
          <a:prstGeom prst="rect">
            <a:avLst/>
          </a:prstGeom>
        </p:spPr>
      </p:pic>
      <p:pic>
        <p:nvPicPr>
          <p:cNvPr id="35" name="图片 3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66881" y="4969590"/>
            <a:ext cx="1636776" cy="818388"/>
          </a:xfrm>
          <a:prstGeom prst="rect">
            <a:avLst/>
          </a:prstGeom>
        </p:spPr>
      </p:pic>
      <p:pic>
        <p:nvPicPr>
          <p:cNvPr id="36" name="图片 3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6420" y="5787978"/>
            <a:ext cx="1636776" cy="818388"/>
          </a:xfrm>
          <a:prstGeom prst="rect">
            <a:avLst/>
          </a:prstGeom>
        </p:spPr>
      </p:pic>
      <p:pic>
        <p:nvPicPr>
          <p:cNvPr id="37" name="图片 3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0842" y="4969590"/>
            <a:ext cx="1636776" cy="818388"/>
          </a:xfrm>
          <a:prstGeom prst="rect">
            <a:avLst/>
          </a:prstGeom>
        </p:spPr>
      </p:pic>
      <p:pic>
        <p:nvPicPr>
          <p:cNvPr id="38" name="图片 3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643893" y="5781468"/>
            <a:ext cx="1636776" cy="818388"/>
          </a:xfrm>
          <a:prstGeom prst="rect">
            <a:avLst/>
          </a:prstGeom>
        </p:spPr>
      </p:pic>
    </p:spTree>
    <p:extLst>
      <p:ext uri="{BB962C8B-B14F-4D97-AF65-F5344CB8AC3E}">
        <p14:creationId xmlns:p14="http://schemas.microsoft.com/office/powerpoint/2010/main" val="153443506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9275" y="752526"/>
            <a:ext cx="4844645" cy="523220"/>
          </a:xfrm>
          <a:prstGeom prst="rect">
            <a:avLst/>
          </a:prstGeom>
          <a:noFill/>
        </p:spPr>
        <p:txBody>
          <a:bodyPr wrap="square" rtlCol="0">
            <a:spAutoFit/>
          </a:bodyPr>
          <a:lstStyle/>
          <a:p>
            <a:r>
              <a:rPr lang="zh-CN" altLang="en-US" sz="2800" dirty="0" smtClean="0"/>
              <a:t>项目实训：第二十一天（一）</a:t>
            </a:r>
            <a:endParaRPr lang="zh-CN" altLang="en-US" sz="2800" dirty="0"/>
          </a:p>
        </p:txBody>
      </p:sp>
      <p:sp>
        <p:nvSpPr>
          <p:cNvPr id="141" name="文本框 140"/>
          <p:cNvSpPr txBox="1"/>
          <p:nvPr/>
        </p:nvSpPr>
        <p:spPr>
          <a:xfrm>
            <a:off x="1238916" y="1389678"/>
            <a:ext cx="9907620" cy="489364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dirty="0" smtClean="0"/>
              <a:t>论文及编码部分</a:t>
            </a:r>
            <a:endParaRPr lang="en-US" altLang="zh-CN" sz="1600" dirty="0" smtClean="0"/>
          </a:p>
          <a:p>
            <a:pPr marL="742950" lvl="1" indent="-285750">
              <a:lnSpc>
                <a:spcPct val="150000"/>
              </a:lnSpc>
              <a:buFont typeface="Arial" panose="020B0604020202020204" pitchFamily="34" charset="0"/>
              <a:buChar char="•"/>
            </a:pPr>
            <a:r>
              <a:rPr lang="zh-CN" altLang="en-US" sz="1600" dirty="0" smtClean="0"/>
              <a:t>今天在看</a:t>
            </a:r>
            <a:r>
              <a:rPr lang="en-US" altLang="zh-CN" sz="1600" dirty="0" err="1" smtClean="0"/>
              <a:t>MirrorGAN</a:t>
            </a:r>
            <a:r>
              <a:rPr lang="zh-CN" altLang="en-US" sz="1600" dirty="0" smtClean="0"/>
              <a:t>，这个网络相较于以往的网络做出的突出改进有：</a:t>
            </a:r>
            <a:endParaRPr lang="en-US" altLang="zh-CN" sz="1600" dirty="0" smtClean="0"/>
          </a:p>
          <a:p>
            <a:pPr marL="1200150" lvl="2" indent="-285750">
              <a:lnSpc>
                <a:spcPct val="150000"/>
              </a:lnSpc>
              <a:buFont typeface="Arial" panose="020B0604020202020204" pitchFamily="34" charset="0"/>
              <a:buChar char="•"/>
            </a:pPr>
            <a:r>
              <a:rPr lang="zh-CN" altLang="en-US" sz="1600" dirty="0" smtClean="0"/>
              <a:t>大量引入</a:t>
            </a:r>
            <a:r>
              <a:rPr lang="en-US" altLang="zh-CN" sz="1600" dirty="0" smtClean="0"/>
              <a:t>attention</a:t>
            </a:r>
            <a:r>
              <a:rPr lang="zh-CN" altLang="en-US" sz="1600" dirty="0" smtClean="0"/>
              <a:t>机制，无论是在上采样卷积还是在特征图与</a:t>
            </a:r>
            <a:r>
              <a:rPr lang="en-US" altLang="zh-CN" sz="1600" dirty="0" smtClean="0"/>
              <a:t>condition</a:t>
            </a:r>
            <a:r>
              <a:rPr lang="zh-CN" altLang="en-US" sz="1600" dirty="0" smtClean="0"/>
              <a:t>向量结合的时候，均使用了</a:t>
            </a:r>
            <a:r>
              <a:rPr lang="en-US" altLang="zh-CN" sz="1600" dirty="0" smtClean="0"/>
              <a:t>attention</a:t>
            </a:r>
            <a:r>
              <a:rPr lang="zh-CN" altLang="en-US" sz="1600" dirty="0" smtClean="0"/>
              <a:t>机制。</a:t>
            </a:r>
            <a:endParaRPr lang="en-US" altLang="zh-CN" sz="1600" dirty="0" smtClean="0"/>
          </a:p>
          <a:p>
            <a:pPr marL="1200150" lvl="2" indent="-285750">
              <a:lnSpc>
                <a:spcPct val="150000"/>
              </a:lnSpc>
              <a:buFont typeface="Arial" panose="020B0604020202020204" pitchFamily="34" charset="0"/>
              <a:buChar char="•"/>
            </a:pPr>
            <a:r>
              <a:rPr lang="zh-CN" altLang="en-US" sz="1600" dirty="0" smtClean="0"/>
              <a:t>为保证生成图像的语义一致性和完整性，它引入了另外一个损失，将生成的图片经过</a:t>
            </a:r>
            <a:r>
              <a:rPr lang="en-US" altLang="zh-CN" sz="1600" dirty="0" err="1" smtClean="0"/>
              <a:t>I2T</a:t>
            </a:r>
            <a:r>
              <a:rPr lang="zh-CN" altLang="en-US" sz="1600" dirty="0" smtClean="0"/>
              <a:t>逆操作得到生成图片的</a:t>
            </a:r>
            <a:r>
              <a:rPr lang="en-US" altLang="zh-CN" sz="1600" dirty="0" smtClean="0"/>
              <a:t>caption</a:t>
            </a:r>
            <a:r>
              <a:rPr lang="zh-CN" altLang="en-US" sz="1600" dirty="0" smtClean="0"/>
              <a:t>，将这个</a:t>
            </a:r>
            <a:r>
              <a:rPr lang="en-US" altLang="zh-CN" sz="1600" dirty="0" smtClean="0"/>
              <a:t>caption</a:t>
            </a:r>
            <a:r>
              <a:rPr lang="zh-CN" altLang="en-US" sz="1600" dirty="0" smtClean="0"/>
              <a:t>和</a:t>
            </a:r>
            <a:r>
              <a:rPr lang="en-US" altLang="zh-CN" sz="1600" dirty="0" smtClean="0"/>
              <a:t>ground truth</a:t>
            </a:r>
            <a:r>
              <a:rPr lang="zh-CN" altLang="en-US" sz="1600" dirty="0" smtClean="0"/>
              <a:t>的</a:t>
            </a:r>
            <a:r>
              <a:rPr lang="en-US" altLang="zh-CN" sz="1600" dirty="0" smtClean="0"/>
              <a:t>caption</a:t>
            </a:r>
            <a:r>
              <a:rPr lang="zh-CN" altLang="en-US" sz="1600" dirty="0" smtClean="0"/>
              <a:t>相比较，计算损失。</a:t>
            </a:r>
            <a:endParaRPr lang="en-US" altLang="zh-CN" sz="1600" dirty="0" smtClean="0"/>
          </a:p>
          <a:p>
            <a:pPr marL="742950" lvl="1" indent="-285750">
              <a:lnSpc>
                <a:spcPct val="150000"/>
              </a:lnSpc>
              <a:buFont typeface="Arial" panose="020B0604020202020204" pitchFamily="34" charset="0"/>
              <a:buChar char="•"/>
            </a:pPr>
            <a:r>
              <a:rPr lang="zh-CN" altLang="en-US" sz="1600" dirty="0" smtClean="0"/>
              <a:t>编码部分，把</a:t>
            </a:r>
            <a:r>
              <a:rPr lang="en-US" altLang="zh-CN" sz="1600" dirty="0" err="1" smtClean="0"/>
              <a:t>MirrorGAN</a:t>
            </a:r>
            <a:r>
              <a:rPr lang="zh-CN" altLang="en-US" sz="1600" dirty="0" smtClean="0"/>
              <a:t>的网络结构的代码认真过了一遍，掌握了网络结构。</a:t>
            </a:r>
            <a:endParaRPr lang="en-US" altLang="zh-CN" sz="1600" dirty="0" smtClean="0"/>
          </a:p>
          <a:p>
            <a:pPr marL="742950" lvl="1" indent="-285750">
              <a:lnSpc>
                <a:spcPct val="150000"/>
              </a:lnSpc>
              <a:buFont typeface="Arial" panose="020B0604020202020204" pitchFamily="34" charset="0"/>
              <a:buChar char="•"/>
            </a:pPr>
            <a:r>
              <a:rPr lang="zh-CN" altLang="en-US" sz="1600" dirty="0" smtClean="0"/>
              <a:t>但是作者以及复现者均没有提供生成网络的预训练模型，这个网络无法部署。</a:t>
            </a:r>
            <a:endParaRPr lang="en-US" altLang="zh-CN" sz="1600" dirty="0" smtClean="0"/>
          </a:p>
          <a:p>
            <a:pPr marL="285750" indent="-285750">
              <a:lnSpc>
                <a:spcPct val="150000"/>
              </a:lnSpc>
              <a:buFont typeface="Arial" panose="020B0604020202020204" pitchFamily="34" charset="0"/>
              <a:buChar char="•"/>
            </a:pPr>
            <a:r>
              <a:rPr lang="zh-CN" altLang="en-US" sz="1600" dirty="0" smtClean="0"/>
              <a:t>训练网络</a:t>
            </a:r>
            <a:endParaRPr lang="en-US" altLang="zh-CN" sz="1600" dirty="0" smtClean="0"/>
          </a:p>
          <a:p>
            <a:pPr marL="742950" lvl="1" indent="-285750">
              <a:lnSpc>
                <a:spcPct val="150000"/>
              </a:lnSpc>
              <a:buFont typeface="Arial" panose="020B0604020202020204" pitchFamily="34" charset="0"/>
              <a:buChar char="•"/>
            </a:pPr>
            <a:r>
              <a:rPr lang="zh-CN" altLang="en-US" sz="1600" dirty="0" smtClean="0"/>
              <a:t>我无法根据损失判断网络是否应该停止训练，</a:t>
            </a:r>
            <a:r>
              <a:rPr lang="en-US" altLang="zh-CN" sz="1600" dirty="0" err="1" smtClean="0"/>
              <a:t>StackGAN</a:t>
            </a:r>
            <a:r>
              <a:rPr lang="zh-CN" altLang="en-US" sz="1600" dirty="0" smtClean="0"/>
              <a:t>第二阶段只训练到</a:t>
            </a:r>
            <a:r>
              <a:rPr lang="en-US" altLang="zh-CN" sz="1600" dirty="0" smtClean="0"/>
              <a:t>300</a:t>
            </a:r>
            <a:r>
              <a:rPr lang="zh-CN" altLang="en-US" sz="1600" dirty="0" smtClean="0"/>
              <a:t>个</a:t>
            </a:r>
            <a:r>
              <a:rPr lang="en-US" altLang="zh-CN" sz="1600" dirty="0" smtClean="0"/>
              <a:t>epoch</a:t>
            </a:r>
            <a:r>
              <a:rPr lang="zh-CN" altLang="en-US" sz="1600" dirty="0" smtClean="0"/>
              <a:t>。</a:t>
            </a:r>
            <a:endParaRPr lang="en-US" altLang="zh-CN" sz="1600" dirty="0" smtClean="0"/>
          </a:p>
          <a:p>
            <a:pPr marL="742950" lvl="1" indent="-285750">
              <a:lnSpc>
                <a:spcPct val="150000"/>
              </a:lnSpc>
              <a:buFont typeface="Arial" panose="020B0604020202020204" pitchFamily="34" charset="0"/>
              <a:buChar char="•"/>
            </a:pPr>
            <a:r>
              <a:rPr lang="zh-CN" altLang="en-US" sz="1600" dirty="0"/>
              <a:t>注意</a:t>
            </a:r>
            <a:r>
              <a:rPr lang="zh-CN" altLang="en-US" sz="1600" dirty="0" smtClean="0"/>
              <a:t>到我在数据集</a:t>
            </a:r>
            <a:r>
              <a:rPr lang="en-US" altLang="zh-CN" sz="1600" dirty="0" err="1" smtClean="0"/>
              <a:t>Flower102</a:t>
            </a:r>
            <a:r>
              <a:rPr lang="zh-CN" altLang="en-US" sz="1600" dirty="0" smtClean="0"/>
              <a:t>训练</a:t>
            </a:r>
            <a:r>
              <a:rPr lang="en-US" altLang="zh-CN" sz="1600" dirty="0" err="1" smtClean="0"/>
              <a:t>StackGAN</a:t>
            </a:r>
            <a:r>
              <a:rPr lang="zh-CN" altLang="en-US" sz="1600" dirty="0" smtClean="0"/>
              <a:t>网络的时候，没有使用数据增强，这可能是导致我训练效果差的原因的一个方面。</a:t>
            </a:r>
            <a:endParaRPr lang="en-US" altLang="zh-CN" sz="1600" dirty="0" smtClean="0"/>
          </a:p>
          <a:p>
            <a:pPr marL="742950" lvl="1" indent="-285750">
              <a:lnSpc>
                <a:spcPct val="150000"/>
              </a:lnSpc>
              <a:buFont typeface="Arial" panose="020B0604020202020204" pitchFamily="34" charset="0"/>
              <a:buChar char="•"/>
            </a:pPr>
            <a:r>
              <a:rPr lang="zh-CN" altLang="en-US" sz="1600" dirty="0" smtClean="0"/>
              <a:t>接着在</a:t>
            </a:r>
            <a:r>
              <a:rPr lang="en-US" altLang="zh-CN" sz="1600" dirty="0" smtClean="0"/>
              <a:t>CUB</a:t>
            </a:r>
            <a:r>
              <a:rPr lang="zh-CN" altLang="en-US" sz="1600" dirty="0" smtClean="0"/>
              <a:t>数据集上训练</a:t>
            </a:r>
            <a:r>
              <a:rPr lang="en-US" altLang="zh-CN" sz="1600" dirty="0" err="1" smtClean="0"/>
              <a:t>StackGAN</a:t>
            </a:r>
            <a:r>
              <a:rPr lang="zh-CN" altLang="en-US" sz="1600" dirty="0" smtClean="0"/>
              <a:t>，并使用数据增强。</a:t>
            </a:r>
            <a:endParaRPr lang="en-US" altLang="zh-CN" sz="1600" dirty="0" smtClean="0"/>
          </a:p>
        </p:txBody>
      </p:sp>
    </p:spTree>
    <p:extLst>
      <p:ext uri="{BB962C8B-B14F-4D97-AF65-F5344CB8AC3E}">
        <p14:creationId xmlns:p14="http://schemas.microsoft.com/office/powerpoint/2010/main" val="35321749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9275" y="752526"/>
            <a:ext cx="4844645" cy="523220"/>
          </a:xfrm>
          <a:prstGeom prst="rect">
            <a:avLst/>
          </a:prstGeom>
          <a:noFill/>
        </p:spPr>
        <p:txBody>
          <a:bodyPr wrap="square" rtlCol="0">
            <a:spAutoFit/>
          </a:bodyPr>
          <a:lstStyle/>
          <a:p>
            <a:r>
              <a:rPr lang="zh-CN" altLang="en-US" sz="2800" dirty="0" smtClean="0"/>
              <a:t>项目实训：第二十一天（二）</a:t>
            </a:r>
            <a:endParaRPr lang="zh-CN" altLang="en-US" sz="2800" dirty="0"/>
          </a:p>
        </p:txBody>
      </p:sp>
      <p:sp>
        <p:nvSpPr>
          <p:cNvPr id="141" name="文本框 140"/>
          <p:cNvSpPr txBox="1"/>
          <p:nvPr/>
        </p:nvSpPr>
        <p:spPr>
          <a:xfrm>
            <a:off x="934116" y="1389678"/>
            <a:ext cx="3668364" cy="230832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dirty="0" smtClean="0"/>
              <a:t>右边给出了</a:t>
            </a:r>
            <a:r>
              <a:rPr lang="en-US" altLang="zh-CN" sz="1600" dirty="0" err="1" smtClean="0"/>
              <a:t>StackGAN</a:t>
            </a:r>
            <a:r>
              <a:rPr lang="zh-CN" altLang="en-US" sz="1600" dirty="0" smtClean="0"/>
              <a:t>在</a:t>
            </a:r>
            <a:r>
              <a:rPr lang="en-US" altLang="zh-CN" sz="1600" dirty="0" smtClean="0"/>
              <a:t>Flower</a:t>
            </a:r>
            <a:r>
              <a:rPr lang="zh-CN" altLang="en-US" sz="1600" dirty="0" smtClean="0"/>
              <a:t>数据集上第二阶段的损失图像，</a:t>
            </a:r>
            <a:endParaRPr lang="en-US" altLang="zh-CN" sz="1600" dirty="0" smtClean="0"/>
          </a:p>
          <a:p>
            <a:pPr marL="285750" indent="-285750">
              <a:lnSpc>
                <a:spcPct val="150000"/>
              </a:lnSpc>
              <a:buFont typeface="Arial" panose="020B0604020202020204" pitchFamily="34" charset="0"/>
              <a:buChar char="•"/>
            </a:pPr>
            <a:r>
              <a:rPr lang="zh-CN" altLang="en-US" sz="1600" dirty="0" smtClean="0"/>
              <a:t>中间中断了一次，由于使用了数据平滑，所以中间出现断层。</a:t>
            </a:r>
            <a:endParaRPr lang="en-US" altLang="zh-CN" sz="1600" dirty="0" smtClean="0"/>
          </a:p>
          <a:p>
            <a:pPr marL="285750" indent="-285750">
              <a:lnSpc>
                <a:spcPct val="150000"/>
              </a:lnSpc>
              <a:buFont typeface="Arial" panose="020B0604020202020204" pitchFamily="34" charset="0"/>
              <a:buChar char="•"/>
            </a:pPr>
            <a:r>
              <a:rPr lang="zh-CN" altLang="en-US" sz="1600" dirty="0" smtClean="0"/>
              <a:t>下面给出了最终生成的图片。</a:t>
            </a:r>
            <a:endParaRPr lang="en-US" altLang="zh-CN" sz="1600" dirty="0" smtClean="0"/>
          </a:p>
          <a:p>
            <a:pPr marL="285750" indent="-285750">
              <a:lnSpc>
                <a:spcPct val="150000"/>
              </a:lnSpc>
              <a:buFont typeface="Arial" panose="020B0604020202020204" pitchFamily="34" charset="0"/>
              <a:buChar char="•"/>
            </a:pPr>
            <a:r>
              <a:rPr lang="zh-CN" altLang="en-US" sz="1600" smtClean="0"/>
              <a:t>效果并不理想。</a:t>
            </a:r>
            <a:endParaRPr lang="en-US" altLang="zh-CN" sz="1600" dirty="0" smtClean="0"/>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8740" y="1389678"/>
            <a:ext cx="6601543" cy="3692126"/>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4074" y="5405855"/>
            <a:ext cx="3534005" cy="1178001"/>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235" y="5382045"/>
            <a:ext cx="3545531" cy="1181844"/>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1203" y="5382045"/>
            <a:ext cx="3605434" cy="1201811"/>
          </a:xfrm>
          <a:prstGeom prst="rect">
            <a:avLst/>
          </a:prstGeom>
        </p:spPr>
      </p:pic>
    </p:spTree>
    <p:extLst>
      <p:ext uri="{BB962C8B-B14F-4D97-AF65-F5344CB8AC3E}">
        <p14:creationId xmlns:p14="http://schemas.microsoft.com/office/powerpoint/2010/main" val="27662790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9275" y="752526"/>
            <a:ext cx="4844645" cy="523220"/>
          </a:xfrm>
          <a:prstGeom prst="rect">
            <a:avLst/>
          </a:prstGeom>
          <a:noFill/>
        </p:spPr>
        <p:txBody>
          <a:bodyPr wrap="square" rtlCol="0">
            <a:spAutoFit/>
          </a:bodyPr>
          <a:lstStyle/>
          <a:p>
            <a:r>
              <a:rPr lang="zh-CN" altLang="en-US" sz="2800" dirty="0" smtClean="0"/>
              <a:t>项目实训：第二十二天</a:t>
            </a:r>
            <a:endParaRPr lang="zh-CN" altLang="en-US" sz="2800" dirty="0"/>
          </a:p>
        </p:txBody>
      </p:sp>
      <p:sp>
        <p:nvSpPr>
          <p:cNvPr id="141" name="文本框 140"/>
          <p:cNvSpPr txBox="1"/>
          <p:nvPr/>
        </p:nvSpPr>
        <p:spPr>
          <a:xfrm>
            <a:off x="1119274" y="1545126"/>
            <a:ext cx="7284062" cy="156966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dirty="0" smtClean="0"/>
              <a:t>项目逐渐接近尾声，之后不计划训练网络，</a:t>
            </a:r>
            <a:endParaRPr lang="en-US" altLang="zh-CN" sz="1600" dirty="0" smtClean="0"/>
          </a:p>
          <a:p>
            <a:pPr marL="285750" indent="-285750">
              <a:lnSpc>
                <a:spcPct val="150000"/>
              </a:lnSpc>
              <a:buFont typeface="Arial" panose="020B0604020202020204" pitchFamily="34" charset="0"/>
              <a:buChar char="•"/>
            </a:pPr>
            <a:r>
              <a:rPr lang="zh-CN" altLang="en-US" sz="1600" dirty="0" smtClean="0"/>
              <a:t>最近，我做的工作逐渐偏离项目主题，目前我得到了几种模型，但最终只被小组录用了一个</a:t>
            </a:r>
            <a:r>
              <a:rPr lang="en-US" altLang="zh-CN" sz="1600" dirty="0" err="1" smtClean="0"/>
              <a:t>HDGAN</a:t>
            </a:r>
            <a:r>
              <a:rPr lang="zh-CN" altLang="en-US" sz="1600" dirty="0" smtClean="0"/>
              <a:t>的</a:t>
            </a:r>
            <a:r>
              <a:rPr lang="en-US" altLang="zh-CN" sz="1600" dirty="0" smtClean="0"/>
              <a:t>COCO</a:t>
            </a:r>
            <a:r>
              <a:rPr lang="zh-CN" altLang="en-US" sz="1600" dirty="0" smtClean="0"/>
              <a:t>模型。</a:t>
            </a:r>
            <a:endParaRPr lang="en-US" altLang="zh-CN" sz="1600" dirty="0" smtClean="0"/>
          </a:p>
          <a:p>
            <a:pPr marL="285750" indent="-285750">
              <a:lnSpc>
                <a:spcPct val="150000"/>
              </a:lnSpc>
              <a:buFont typeface="Arial" panose="020B0604020202020204" pitchFamily="34" charset="0"/>
              <a:buChar char="•"/>
            </a:pPr>
            <a:r>
              <a:rPr lang="zh-CN" altLang="en-US" sz="1600" smtClean="0"/>
              <a:t>下一步工作：帮助小组写文档，做出一些收尾工作。</a:t>
            </a:r>
            <a:endParaRPr lang="en-US" altLang="zh-CN" sz="1600" smtClean="0"/>
          </a:p>
        </p:txBody>
      </p:sp>
    </p:spTree>
    <p:extLst>
      <p:ext uri="{BB962C8B-B14F-4D97-AF65-F5344CB8AC3E}">
        <p14:creationId xmlns:p14="http://schemas.microsoft.com/office/powerpoint/2010/main" val="32405195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9275" y="752526"/>
            <a:ext cx="4324865" cy="523220"/>
          </a:xfrm>
          <a:prstGeom prst="rect">
            <a:avLst/>
          </a:prstGeom>
          <a:noFill/>
        </p:spPr>
        <p:txBody>
          <a:bodyPr wrap="square" rtlCol="0">
            <a:spAutoFit/>
          </a:bodyPr>
          <a:lstStyle/>
          <a:p>
            <a:r>
              <a:rPr lang="zh-CN" altLang="en-US" sz="2800" dirty="0" smtClean="0"/>
              <a:t>项目实训：第三天</a:t>
            </a:r>
            <a:endParaRPr lang="zh-CN" altLang="en-US" sz="2800" dirty="0"/>
          </a:p>
        </p:txBody>
      </p:sp>
      <p:sp>
        <p:nvSpPr>
          <p:cNvPr id="5" name="文本框 4"/>
          <p:cNvSpPr txBox="1"/>
          <p:nvPr/>
        </p:nvSpPr>
        <p:spPr>
          <a:xfrm>
            <a:off x="1691640" y="1600200"/>
            <a:ext cx="9418320" cy="507831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smtClean="0"/>
              <a:t>阅读代码</a:t>
            </a:r>
            <a:endParaRPr lang="en-US" altLang="zh-CN" dirty="0" smtClean="0"/>
          </a:p>
          <a:p>
            <a:pPr marL="285750" indent="-285750">
              <a:lnSpc>
                <a:spcPct val="150000"/>
              </a:lnSpc>
              <a:buFont typeface="Arial" panose="020B0604020202020204" pitchFamily="34" charset="0"/>
              <a:buChar char="•"/>
            </a:pPr>
            <a:r>
              <a:rPr lang="zh-CN" altLang="en-US" dirty="0" smtClean="0"/>
              <a:t>解决几个问题</a:t>
            </a:r>
            <a:endParaRPr lang="en-US" altLang="zh-CN" dirty="0" smtClean="0"/>
          </a:p>
          <a:p>
            <a:pPr marL="742950" lvl="1" indent="-285750">
              <a:lnSpc>
                <a:spcPct val="150000"/>
              </a:lnSpc>
              <a:buFont typeface="Arial" panose="020B0604020202020204" pitchFamily="34" charset="0"/>
              <a:buChar char="•"/>
            </a:pPr>
            <a:r>
              <a:rPr lang="zh-CN" altLang="en-US" dirty="0"/>
              <a:t>尽可能使用别人已经训练好的模型，如果不对网络修改，仅仅重现别人的工作，是无趣的。</a:t>
            </a:r>
            <a:endParaRPr lang="en-US" altLang="zh-CN" dirty="0"/>
          </a:p>
          <a:p>
            <a:pPr marL="1200150" lvl="2" indent="-285750">
              <a:lnSpc>
                <a:spcPct val="150000"/>
              </a:lnSpc>
              <a:buFont typeface="Arial" panose="020B0604020202020204" pitchFamily="34" charset="0"/>
              <a:buChar char="•"/>
            </a:pPr>
            <a:r>
              <a:rPr lang="zh-CN" altLang="en-US" dirty="0"/>
              <a:t>问题：没有现成的令人满意的完整的</a:t>
            </a:r>
            <a:r>
              <a:rPr lang="en-US" altLang="zh-CN" dirty="0" err="1"/>
              <a:t>pytorch</a:t>
            </a:r>
            <a:r>
              <a:rPr lang="zh-CN" altLang="en-US" dirty="0"/>
              <a:t>版模型。</a:t>
            </a:r>
            <a:endParaRPr lang="en-US" altLang="zh-CN" dirty="0"/>
          </a:p>
          <a:p>
            <a:pPr marL="1200150" lvl="2" indent="-285750">
              <a:lnSpc>
                <a:spcPct val="150000"/>
              </a:lnSpc>
              <a:buFont typeface="Arial" panose="020B0604020202020204" pitchFamily="34" charset="0"/>
              <a:buChar char="•"/>
            </a:pPr>
            <a:r>
              <a:rPr lang="zh-CN" altLang="en-US" dirty="0"/>
              <a:t>两个解决方案</a:t>
            </a:r>
            <a:endParaRPr lang="en-US" altLang="zh-CN" dirty="0"/>
          </a:p>
          <a:p>
            <a:pPr marL="1657350" lvl="3" indent="-285750">
              <a:lnSpc>
                <a:spcPct val="150000"/>
              </a:lnSpc>
              <a:buFont typeface="Arial" panose="020B0604020202020204" pitchFamily="34" charset="0"/>
              <a:buChar char="•"/>
            </a:pPr>
            <a:r>
              <a:rPr lang="zh-CN" altLang="en-US" smtClean="0"/>
              <a:t>服务器上搭建</a:t>
            </a:r>
            <a:r>
              <a:rPr lang="en-US" altLang="zh-CN" dirty="0" err="1"/>
              <a:t>TensorFlow</a:t>
            </a:r>
            <a:r>
              <a:rPr lang="zh-CN" altLang="en-US" dirty="0"/>
              <a:t>环境，使用</a:t>
            </a:r>
            <a:r>
              <a:rPr lang="en-US" altLang="zh-CN" dirty="0" err="1"/>
              <a:t>TensorFlow</a:t>
            </a:r>
            <a:r>
              <a:rPr lang="zh-CN" altLang="en-US" dirty="0"/>
              <a:t>预训练模型。</a:t>
            </a:r>
            <a:endParaRPr lang="en-US" altLang="zh-CN" dirty="0"/>
          </a:p>
          <a:p>
            <a:pPr marL="1657350" lvl="3" indent="-285750">
              <a:lnSpc>
                <a:spcPct val="150000"/>
              </a:lnSpc>
              <a:buFont typeface="Arial" panose="020B0604020202020204" pitchFamily="34" charset="0"/>
              <a:buChar char="•"/>
            </a:pPr>
            <a:r>
              <a:rPr lang="zh-CN" altLang="en-US" dirty="0"/>
              <a:t>将</a:t>
            </a:r>
            <a:r>
              <a:rPr lang="en-US" altLang="zh-CN" dirty="0" err="1"/>
              <a:t>TensorFlow</a:t>
            </a:r>
            <a:r>
              <a:rPr lang="zh-CN" altLang="en-US" dirty="0"/>
              <a:t>模型转成</a:t>
            </a:r>
            <a:r>
              <a:rPr lang="en-US" altLang="zh-CN" dirty="0" err="1"/>
              <a:t>Pytorch</a:t>
            </a:r>
            <a:r>
              <a:rPr lang="zh-CN" altLang="en-US" dirty="0"/>
              <a:t>版模型参数，这其中需要修改大量的模型结构命名</a:t>
            </a:r>
            <a:r>
              <a:rPr lang="zh-CN" altLang="en-US" dirty="0" smtClean="0"/>
              <a:t>。</a:t>
            </a:r>
            <a:endParaRPr lang="zh-CN" altLang="en-US" dirty="0"/>
          </a:p>
          <a:p>
            <a:pPr marL="285750" indent="-285750">
              <a:lnSpc>
                <a:spcPct val="150000"/>
              </a:lnSpc>
              <a:buFont typeface="Arial" panose="020B0604020202020204" pitchFamily="34" charset="0"/>
              <a:buChar char="•"/>
            </a:pPr>
            <a:r>
              <a:rPr lang="zh-CN" altLang="en-US" dirty="0" smtClean="0"/>
              <a:t>下一步工作</a:t>
            </a:r>
            <a:endParaRPr lang="en-US" altLang="zh-CN" dirty="0" smtClean="0"/>
          </a:p>
          <a:p>
            <a:pPr marL="742950" lvl="1" indent="-285750">
              <a:lnSpc>
                <a:spcPct val="150000"/>
              </a:lnSpc>
              <a:buFont typeface="Arial" panose="020B0604020202020204" pitchFamily="34" charset="0"/>
              <a:buChar char="•"/>
            </a:pPr>
            <a:r>
              <a:rPr lang="zh-CN" altLang="en-US" dirty="0" smtClean="0"/>
              <a:t>部署预训练模型</a:t>
            </a:r>
            <a:endParaRPr lang="en-US" altLang="zh-CN" dirty="0" smtClean="0"/>
          </a:p>
          <a:p>
            <a:pPr marL="285750" indent="-285750">
              <a:lnSpc>
                <a:spcPct val="150000"/>
              </a:lnSpc>
              <a:buFont typeface="Arial" panose="020B0604020202020204" pitchFamily="34" charset="0"/>
              <a:buChar char="•"/>
            </a:pPr>
            <a:endParaRPr lang="en-US" altLang="zh-CN" dirty="0" smtClean="0"/>
          </a:p>
        </p:txBody>
      </p:sp>
    </p:spTree>
    <p:extLst>
      <p:ext uri="{BB962C8B-B14F-4D97-AF65-F5344CB8AC3E}">
        <p14:creationId xmlns:p14="http://schemas.microsoft.com/office/powerpoint/2010/main" val="88236419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9275" y="752526"/>
            <a:ext cx="4844645" cy="523220"/>
          </a:xfrm>
          <a:prstGeom prst="rect">
            <a:avLst/>
          </a:prstGeom>
          <a:noFill/>
        </p:spPr>
        <p:txBody>
          <a:bodyPr wrap="square" rtlCol="0">
            <a:spAutoFit/>
          </a:bodyPr>
          <a:lstStyle/>
          <a:p>
            <a:r>
              <a:rPr lang="zh-CN" altLang="en-US" sz="2800" dirty="0" smtClean="0"/>
              <a:t>项目实训：</a:t>
            </a:r>
            <a:r>
              <a:rPr lang="zh-CN" altLang="en-US" sz="2800" dirty="0" smtClean="0"/>
              <a:t>第二十三天</a:t>
            </a:r>
            <a:endParaRPr lang="zh-CN" altLang="en-US" sz="2800" dirty="0"/>
          </a:p>
        </p:txBody>
      </p:sp>
      <p:sp>
        <p:nvSpPr>
          <p:cNvPr id="141" name="文本框 140"/>
          <p:cNvSpPr txBox="1"/>
          <p:nvPr/>
        </p:nvSpPr>
        <p:spPr>
          <a:xfrm>
            <a:off x="1119274" y="1545126"/>
            <a:ext cx="8329526" cy="341632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dirty="0" smtClean="0"/>
              <a:t>今日工作</a:t>
            </a:r>
            <a:endParaRPr lang="en-US" altLang="zh-CN" sz="1600" dirty="0" smtClean="0"/>
          </a:p>
          <a:p>
            <a:pPr marL="742950" lvl="1" indent="-285750">
              <a:lnSpc>
                <a:spcPct val="150000"/>
              </a:lnSpc>
              <a:buFont typeface="Arial" panose="020B0604020202020204" pitchFamily="34" charset="0"/>
              <a:buChar char="•"/>
            </a:pPr>
            <a:r>
              <a:rPr lang="zh-CN" altLang="en-US" sz="1600" dirty="0" smtClean="0"/>
              <a:t>帮助小组制作</a:t>
            </a:r>
            <a:r>
              <a:rPr lang="en-US" altLang="zh-CN" sz="1600" dirty="0" err="1" smtClean="0"/>
              <a:t>PPT</a:t>
            </a:r>
            <a:endParaRPr lang="en-US" altLang="zh-CN" sz="1600" dirty="0" smtClean="0"/>
          </a:p>
          <a:p>
            <a:pPr marL="742950" lvl="1" indent="-285750">
              <a:lnSpc>
                <a:spcPct val="150000"/>
              </a:lnSpc>
              <a:buFont typeface="Arial" panose="020B0604020202020204" pitchFamily="34" charset="0"/>
              <a:buChar char="•"/>
            </a:pPr>
            <a:r>
              <a:rPr lang="zh-CN" altLang="en-US" sz="1600" dirty="0" smtClean="0"/>
              <a:t>编写模型部分的代码维护文档</a:t>
            </a:r>
            <a:endParaRPr lang="en-US" altLang="zh-CN" sz="1600" dirty="0" smtClean="0"/>
          </a:p>
          <a:p>
            <a:pPr marL="285750" indent="-285750">
              <a:lnSpc>
                <a:spcPct val="150000"/>
              </a:lnSpc>
              <a:buFont typeface="Arial" panose="020B0604020202020204" pitchFamily="34" charset="0"/>
              <a:buChar char="•"/>
            </a:pPr>
            <a:r>
              <a:rPr lang="zh-CN" altLang="en-US" sz="1600" dirty="0" smtClean="0"/>
              <a:t>其它</a:t>
            </a:r>
            <a:endParaRPr lang="en-US" altLang="zh-CN" sz="1600" dirty="0" smtClean="0"/>
          </a:p>
          <a:p>
            <a:pPr marL="742950" lvl="1" indent="-285750">
              <a:lnSpc>
                <a:spcPct val="150000"/>
              </a:lnSpc>
              <a:buFont typeface="Arial" panose="020B0604020202020204" pitchFamily="34" charset="0"/>
              <a:buChar char="•"/>
            </a:pPr>
            <a:r>
              <a:rPr lang="zh-CN" altLang="en-US" sz="1600" dirty="0" smtClean="0"/>
              <a:t>我简单看了看</a:t>
            </a:r>
            <a:r>
              <a:rPr lang="en-US" altLang="zh-CN" sz="1600" dirty="0" err="1" smtClean="0"/>
              <a:t>StackGAN</a:t>
            </a:r>
            <a:r>
              <a:rPr lang="en-US" altLang="zh-CN" sz="1600" dirty="0" smtClean="0"/>
              <a:t>++</a:t>
            </a:r>
            <a:r>
              <a:rPr lang="zh-CN" altLang="en-US" sz="1600" dirty="0" smtClean="0"/>
              <a:t>和</a:t>
            </a:r>
            <a:r>
              <a:rPr lang="en-US" altLang="zh-CN" sz="1600" dirty="0" err="1" smtClean="0"/>
              <a:t>AttnGAN</a:t>
            </a:r>
            <a:endParaRPr lang="en-US" altLang="zh-CN" sz="1600" dirty="0" smtClean="0"/>
          </a:p>
          <a:p>
            <a:pPr marL="742950" lvl="1" indent="-285750">
              <a:lnSpc>
                <a:spcPct val="150000"/>
              </a:lnSpc>
              <a:buFont typeface="Arial" panose="020B0604020202020204" pitchFamily="34" charset="0"/>
              <a:buChar char="•"/>
            </a:pPr>
            <a:r>
              <a:rPr lang="zh-CN" altLang="en-US" sz="1600" dirty="0"/>
              <a:t>了解</a:t>
            </a:r>
            <a:r>
              <a:rPr lang="zh-CN" altLang="en-US" sz="1600" dirty="0" smtClean="0"/>
              <a:t>到我之前</a:t>
            </a:r>
            <a:r>
              <a:rPr lang="en-US" altLang="zh-CN" sz="1600" dirty="0" err="1" smtClean="0"/>
              <a:t>StackGAN</a:t>
            </a:r>
            <a:r>
              <a:rPr lang="zh-CN" altLang="en-US" sz="1600" dirty="0" smtClean="0"/>
              <a:t>训练不稳定可能绝大部分原因不却决于自己代码有问题或者编码器的问题，</a:t>
            </a:r>
            <a:r>
              <a:rPr lang="en-US" altLang="zh-CN" sz="1600" dirty="0" err="1" smtClean="0"/>
              <a:t>StackGAN</a:t>
            </a:r>
            <a:r>
              <a:rPr lang="en-US" altLang="zh-CN" sz="1600" dirty="0" smtClean="0"/>
              <a:t>++</a:t>
            </a:r>
            <a:r>
              <a:rPr lang="zh-CN" altLang="en-US" sz="1600" dirty="0" smtClean="0"/>
              <a:t>在</a:t>
            </a:r>
            <a:r>
              <a:rPr lang="en-US" altLang="zh-CN" sz="1600" dirty="0" smtClean="0"/>
              <a:t>Introduction</a:t>
            </a:r>
            <a:r>
              <a:rPr lang="zh-CN" altLang="en-US" sz="1600" dirty="0" smtClean="0"/>
              <a:t>部分简单说了导致</a:t>
            </a:r>
            <a:r>
              <a:rPr lang="en-US" altLang="zh-CN" sz="1600" dirty="0" err="1" smtClean="0"/>
              <a:t>GAN</a:t>
            </a:r>
            <a:r>
              <a:rPr lang="zh-CN" altLang="en-US" sz="1600" dirty="0" smtClean="0"/>
              <a:t>不稳定的原因。</a:t>
            </a:r>
            <a:endParaRPr lang="en-US" altLang="zh-CN" sz="1600" dirty="0" smtClean="0"/>
          </a:p>
          <a:p>
            <a:pPr marL="742950" lvl="1" indent="-285750">
              <a:lnSpc>
                <a:spcPct val="150000"/>
              </a:lnSpc>
              <a:buFont typeface="Arial" panose="020B0604020202020204" pitchFamily="34" charset="0"/>
              <a:buChar char="•"/>
            </a:pPr>
            <a:r>
              <a:rPr lang="zh-CN" altLang="en-US" sz="1600" dirty="0" smtClean="0"/>
              <a:t>我发现</a:t>
            </a:r>
            <a:r>
              <a:rPr lang="en-US" altLang="zh-CN" sz="1600" dirty="0" err="1" smtClean="0"/>
              <a:t>StackGAN</a:t>
            </a:r>
            <a:r>
              <a:rPr lang="en-US" altLang="zh-CN" sz="1600" dirty="0" smtClean="0"/>
              <a:t>++</a:t>
            </a:r>
            <a:r>
              <a:rPr lang="zh-CN" altLang="en-US" sz="1600" dirty="0" smtClean="0"/>
              <a:t>和</a:t>
            </a:r>
            <a:r>
              <a:rPr lang="en-US" altLang="zh-CN" sz="1600" dirty="0" err="1" smtClean="0"/>
              <a:t>HDGAN</a:t>
            </a:r>
            <a:r>
              <a:rPr lang="zh-CN" altLang="en-US" sz="1600" dirty="0" smtClean="0"/>
              <a:t>结构几乎相同，</a:t>
            </a:r>
            <a:r>
              <a:rPr lang="en-US" altLang="zh-CN" sz="1600" dirty="0" err="1" smtClean="0"/>
              <a:t>MirrorGAN</a:t>
            </a:r>
            <a:r>
              <a:rPr lang="zh-CN" altLang="en-US" sz="1600" dirty="0" smtClean="0"/>
              <a:t>的</a:t>
            </a:r>
            <a:r>
              <a:rPr lang="en-US" altLang="zh-CN" sz="1600" dirty="0" smtClean="0"/>
              <a:t>attention</a:t>
            </a:r>
            <a:r>
              <a:rPr lang="zh-CN" altLang="en-US" sz="1600" dirty="0" smtClean="0"/>
              <a:t>机制那部分网络也取自于</a:t>
            </a:r>
            <a:r>
              <a:rPr lang="en-US" altLang="zh-CN" sz="1600" dirty="0" err="1" smtClean="0"/>
              <a:t>AttnGAN</a:t>
            </a:r>
            <a:r>
              <a:rPr lang="zh-CN" altLang="en-US" sz="1600" dirty="0" smtClean="0"/>
              <a:t>。</a:t>
            </a:r>
            <a:endParaRPr lang="en-US" altLang="zh-CN" sz="1600" dirty="0" smtClean="0"/>
          </a:p>
        </p:txBody>
      </p:sp>
    </p:spTree>
    <p:extLst>
      <p:ext uri="{BB962C8B-B14F-4D97-AF65-F5344CB8AC3E}">
        <p14:creationId xmlns:p14="http://schemas.microsoft.com/office/powerpoint/2010/main" val="7369320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9275" y="752526"/>
            <a:ext cx="4324865" cy="523220"/>
          </a:xfrm>
          <a:prstGeom prst="rect">
            <a:avLst/>
          </a:prstGeom>
          <a:noFill/>
        </p:spPr>
        <p:txBody>
          <a:bodyPr wrap="square" rtlCol="0">
            <a:spAutoFit/>
          </a:bodyPr>
          <a:lstStyle/>
          <a:p>
            <a:r>
              <a:rPr lang="zh-CN" altLang="en-US" sz="2800" dirty="0" smtClean="0"/>
              <a:t>项目实训：第五天（一）</a:t>
            </a:r>
            <a:endParaRPr lang="zh-CN" altLang="en-US" sz="2800" dirty="0"/>
          </a:p>
        </p:txBody>
      </p:sp>
      <p:sp>
        <p:nvSpPr>
          <p:cNvPr id="5" name="文本框 4"/>
          <p:cNvSpPr txBox="1"/>
          <p:nvPr/>
        </p:nvSpPr>
        <p:spPr>
          <a:xfrm>
            <a:off x="1691640" y="1600200"/>
            <a:ext cx="9418320" cy="452431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dirty="0" smtClean="0"/>
              <a:t>读关于</a:t>
            </a:r>
            <a:r>
              <a:rPr lang="en-US" altLang="zh-CN" sz="1600" dirty="0" smtClean="0"/>
              <a:t>text embedding</a:t>
            </a:r>
            <a:r>
              <a:rPr lang="zh-CN" altLang="en-US" sz="1600" dirty="0" smtClean="0"/>
              <a:t>的文章：</a:t>
            </a:r>
            <a:r>
              <a:rPr lang="en-US" altLang="zh-CN" sz="1600" dirty="0" smtClean="0"/>
              <a:t>Reed et al. 2016 — </a:t>
            </a:r>
            <a:r>
              <a:rPr lang="zh-CN" altLang="en-US" sz="1600" dirty="0" smtClean="0"/>
              <a:t>解决细粒度文本描述和图像之间的语义</a:t>
            </a:r>
            <a:r>
              <a:rPr lang="en-US" altLang="zh-CN" sz="1600" dirty="0" smtClean="0"/>
              <a:t>gap</a:t>
            </a:r>
            <a:r>
              <a:rPr lang="zh-CN" altLang="en-US" sz="1600" dirty="0" smtClean="0"/>
              <a:t>。</a:t>
            </a:r>
            <a:endParaRPr lang="en-US" altLang="zh-CN" sz="1600" dirty="0" smtClean="0"/>
          </a:p>
          <a:p>
            <a:pPr marL="742950" lvl="1" indent="-285750">
              <a:lnSpc>
                <a:spcPct val="150000"/>
              </a:lnSpc>
              <a:buFont typeface="Arial" panose="020B0604020202020204" pitchFamily="34" charset="0"/>
              <a:buChar char="•"/>
            </a:pPr>
            <a:r>
              <a:rPr lang="zh-CN" altLang="en-US" sz="1600" dirty="0" smtClean="0"/>
              <a:t>理解细粒度</a:t>
            </a:r>
            <a:r>
              <a:rPr lang="en-US" altLang="zh-CN" sz="1600" dirty="0" smtClean="0"/>
              <a:t>fine-grained</a:t>
            </a:r>
            <a:r>
              <a:rPr lang="zh-CN" altLang="en-US" sz="1600" dirty="0" smtClean="0"/>
              <a:t>图像分类和零样本学习</a:t>
            </a:r>
            <a:r>
              <a:rPr lang="en-US" altLang="zh-CN" sz="1600" dirty="0" smtClean="0"/>
              <a:t>zero-shot</a:t>
            </a:r>
            <a:r>
              <a:rPr lang="zh-CN" altLang="en-US" sz="1600" dirty="0" smtClean="0"/>
              <a:t>两个概念</a:t>
            </a:r>
            <a:endParaRPr lang="en-US" altLang="zh-CN" sz="1600" dirty="0" smtClean="0"/>
          </a:p>
          <a:p>
            <a:pPr marL="742950" lvl="1" indent="-285750">
              <a:lnSpc>
                <a:spcPct val="150000"/>
              </a:lnSpc>
              <a:buFont typeface="Arial" panose="020B0604020202020204" pitchFamily="34" charset="0"/>
              <a:buChar char="•"/>
            </a:pPr>
            <a:r>
              <a:rPr lang="zh-CN" altLang="en-US" sz="1600" dirty="0" smtClean="0"/>
              <a:t>了解到几种</a:t>
            </a:r>
            <a:r>
              <a:rPr lang="en-US" altLang="zh-CN" sz="1600" dirty="0" smtClean="0"/>
              <a:t>text embedding</a:t>
            </a:r>
            <a:r>
              <a:rPr lang="zh-CN" altLang="en-US" sz="1600" dirty="0" smtClean="0"/>
              <a:t>的方法，和这几种方法性能的优劣（</a:t>
            </a:r>
            <a:r>
              <a:rPr lang="en-US" altLang="zh-CN" sz="1600" dirty="0" err="1" smtClean="0"/>
              <a:t>Word-CNN+RNN</a:t>
            </a:r>
            <a:r>
              <a:rPr lang="zh-CN" altLang="en-US" sz="1600" dirty="0" smtClean="0"/>
              <a:t>效果最好）</a:t>
            </a:r>
            <a:endParaRPr lang="en-US" altLang="zh-CN" sz="1600" dirty="0" smtClean="0"/>
          </a:p>
          <a:p>
            <a:pPr marL="1200150" lvl="2" indent="-285750">
              <a:lnSpc>
                <a:spcPct val="150000"/>
              </a:lnSpc>
              <a:buFont typeface="Arial" panose="020B0604020202020204" pitchFamily="34" charset="0"/>
              <a:buChar char="•"/>
            </a:pPr>
            <a:r>
              <a:rPr lang="en-US" altLang="zh-CN" sz="1600" dirty="0" err="1" smtClean="0"/>
              <a:t>BoW</a:t>
            </a:r>
            <a:r>
              <a:rPr lang="en-US" altLang="zh-CN" sz="1600" dirty="0" smtClean="0"/>
              <a:t> +</a:t>
            </a:r>
            <a:r>
              <a:rPr lang="en-US" altLang="zh-CN" sz="1600" dirty="0" err="1" smtClean="0"/>
              <a:t>MLP</a:t>
            </a:r>
            <a:endParaRPr lang="en-US" altLang="zh-CN" sz="1600" dirty="0" smtClean="0"/>
          </a:p>
          <a:p>
            <a:pPr marL="1200150" lvl="2" indent="-285750">
              <a:lnSpc>
                <a:spcPct val="150000"/>
              </a:lnSpc>
              <a:buFont typeface="Arial" panose="020B0604020202020204" pitchFamily="34" charset="0"/>
              <a:buChar char="•"/>
            </a:pPr>
            <a:r>
              <a:rPr lang="en-US" altLang="zh-CN" sz="1600" dirty="0" err="1" smtClean="0"/>
              <a:t>Word2Vec</a:t>
            </a:r>
            <a:endParaRPr lang="en-US" altLang="zh-CN" sz="1600" dirty="0" smtClean="0"/>
          </a:p>
          <a:p>
            <a:pPr marL="1200150" lvl="2" indent="-285750">
              <a:lnSpc>
                <a:spcPct val="150000"/>
              </a:lnSpc>
              <a:buFont typeface="Arial" panose="020B0604020202020204" pitchFamily="34" charset="0"/>
              <a:buChar char="•"/>
            </a:pPr>
            <a:r>
              <a:rPr lang="en-US" altLang="zh-CN" sz="1600" dirty="0" err="1" smtClean="0"/>
              <a:t>Char-CNN+RNN</a:t>
            </a:r>
            <a:r>
              <a:rPr lang="en-US" altLang="zh-CN" sz="1600" dirty="0" smtClean="0"/>
              <a:t>(LSTM)</a:t>
            </a:r>
          </a:p>
          <a:p>
            <a:pPr marL="1200150" lvl="2" indent="-285750">
              <a:lnSpc>
                <a:spcPct val="150000"/>
              </a:lnSpc>
              <a:buFont typeface="Arial" panose="020B0604020202020204" pitchFamily="34" charset="0"/>
              <a:buChar char="•"/>
            </a:pPr>
            <a:r>
              <a:rPr lang="en-US" altLang="zh-CN" sz="1600" dirty="0" err="1" smtClean="0"/>
              <a:t>Word-CNN+RNN</a:t>
            </a:r>
            <a:r>
              <a:rPr lang="en-US" altLang="zh-CN" sz="1600" dirty="0" smtClean="0"/>
              <a:t>(LSTM)</a:t>
            </a:r>
          </a:p>
          <a:p>
            <a:pPr marL="742950" lvl="1" indent="-285750">
              <a:lnSpc>
                <a:spcPct val="150000"/>
              </a:lnSpc>
              <a:buFont typeface="Arial" panose="020B0604020202020204" pitchFamily="34" charset="0"/>
              <a:buChar char="•"/>
            </a:pPr>
            <a:r>
              <a:rPr lang="zh-CN" altLang="en-US" sz="1600" dirty="0" smtClean="0"/>
              <a:t>了解到图像文本的对称训练</a:t>
            </a:r>
            <a:r>
              <a:rPr lang="en-US" altLang="zh-CN" sz="1600" dirty="0" smtClean="0"/>
              <a:t>DS-</a:t>
            </a:r>
            <a:r>
              <a:rPr lang="en-US" altLang="zh-CN" sz="1600" dirty="0" err="1" smtClean="0"/>
              <a:t>SJE</a:t>
            </a:r>
            <a:r>
              <a:rPr lang="zh-CN" altLang="en-US" sz="1600" dirty="0" smtClean="0"/>
              <a:t>和异步训练</a:t>
            </a:r>
            <a:r>
              <a:rPr lang="en-US" altLang="zh-CN" sz="1600" dirty="0" smtClean="0"/>
              <a:t>DA-</a:t>
            </a:r>
            <a:r>
              <a:rPr lang="en-US" altLang="zh-CN" sz="1600" dirty="0" err="1" smtClean="0"/>
              <a:t>SJE</a:t>
            </a:r>
            <a:r>
              <a:rPr lang="zh-CN" altLang="en-US" sz="1600" dirty="0" smtClean="0"/>
              <a:t>两种方式和它们的性能。</a:t>
            </a:r>
            <a:endParaRPr lang="en-US" altLang="zh-CN" sz="1600" dirty="0" smtClean="0"/>
          </a:p>
          <a:p>
            <a:pPr marL="285750" indent="-285750">
              <a:lnSpc>
                <a:spcPct val="150000"/>
              </a:lnSpc>
              <a:buFont typeface="Arial" panose="020B0604020202020204" pitchFamily="34" charset="0"/>
              <a:buChar char="•"/>
            </a:pPr>
            <a:r>
              <a:rPr lang="zh-CN" altLang="en-US" sz="1600" dirty="0" smtClean="0"/>
              <a:t>阅读另外一篇单</a:t>
            </a:r>
            <a:r>
              <a:rPr lang="en-US" altLang="zh-CN" sz="1600" dirty="0" err="1" smtClean="0"/>
              <a:t>GAN</a:t>
            </a:r>
            <a:r>
              <a:rPr lang="zh-CN" altLang="en-US" sz="1600" dirty="0" smtClean="0"/>
              <a:t>网络的论文</a:t>
            </a:r>
            <a:endParaRPr lang="en-US" altLang="zh-CN" sz="1600" dirty="0" smtClean="0"/>
          </a:p>
          <a:p>
            <a:pPr marL="742950" lvl="1" indent="-285750">
              <a:lnSpc>
                <a:spcPct val="150000"/>
              </a:lnSpc>
              <a:buFont typeface="Arial" panose="020B0604020202020204" pitchFamily="34" charset="0"/>
              <a:buChar char="•"/>
            </a:pPr>
            <a:r>
              <a:rPr lang="zh-CN" altLang="en-US" sz="1600" dirty="0" smtClean="0"/>
              <a:t>一篇鼻祖级别文章</a:t>
            </a:r>
            <a:endParaRPr lang="en-US" altLang="zh-CN" sz="1600" dirty="0" smtClean="0"/>
          </a:p>
          <a:p>
            <a:pPr marL="742950" lvl="1" indent="-285750">
              <a:lnSpc>
                <a:spcPct val="150000"/>
              </a:lnSpc>
              <a:buFont typeface="Arial" panose="020B0604020202020204" pitchFamily="34" charset="0"/>
              <a:buChar char="•"/>
            </a:pPr>
            <a:r>
              <a:rPr lang="en-US" altLang="zh-CN" sz="1600" dirty="0" err="1"/>
              <a:t>StackGAN</a:t>
            </a:r>
            <a:r>
              <a:rPr lang="zh-CN" altLang="en-US" sz="1600" dirty="0"/>
              <a:t>在它基础上堆叠了另外一个负责还原细节的</a:t>
            </a:r>
            <a:r>
              <a:rPr lang="en-US" altLang="zh-CN" sz="1600" dirty="0" err="1" smtClean="0"/>
              <a:t>GAN</a:t>
            </a:r>
            <a:endParaRPr lang="en-US" altLang="zh-CN" sz="1600" dirty="0"/>
          </a:p>
          <a:p>
            <a:pPr marL="285750" indent="-285750">
              <a:lnSpc>
                <a:spcPct val="150000"/>
              </a:lnSpc>
              <a:buFont typeface="Arial" panose="020B0604020202020204" pitchFamily="34" charset="0"/>
              <a:buChar char="•"/>
            </a:pPr>
            <a:endParaRPr lang="en-US" altLang="zh-CN" sz="1600" dirty="0" smtClean="0"/>
          </a:p>
        </p:txBody>
      </p:sp>
    </p:spTree>
    <p:extLst>
      <p:ext uri="{BB962C8B-B14F-4D97-AF65-F5344CB8AC3E}">
        <p14:creationId xmlns:p14="http://schemas.microsoft.com/office/powerpoint/2010/main" val="33874481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9275" y="752526"/>
            <a:ext cx="4324865" cy="523220"/>
          </a:xfrm>
          <a:prstGeom prst="rect">
            <a:avLst/>
          </a:prstGeom>
          <a:noFill/>
        </p:spPr>
        <p:txBody>
          <a:bodyPr wrap="square" rtlCol="0">
            <a:spAutoFit/>
          </a:bodyPr>
          <a:lstStyle/>
          <a:p>
            <a:r>
              <a:rPr lang="zh-CN" altLang="en-US" sz="2800" dirty="0" smtClean="0"/>
              <a:t>项目实训：第五天（二）</a:t>
            </a:r>
            <a:endParaRPr lang="zh-CN" altLang="en-US" sz="2800" dirty="0"/>
          </a:p>
        </p:txBody>
      </p:sp>
      <p:sp>
        <p:nvSpPr>
          <p:cNvPr id="5" name="文本框 4"/>
          <p:cNvSpPr txBox="1"/>
          <p:nvPr/>
        </p:nvSpPr>
        <p:spPr>
          <a:xfrm>
            <a:off x="1691640" y="1600200"/>
            <a:ext cx="9418320" cy="526297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dirty="0" smtClean="0"/>
              <a:t>通过阅读代码，深入了解</a:t>
            </a:r>
            <a:r>
              <a:rPr lang="en-US" altLang="zh-CN" sz="1600" dirty="0" err="1" smtClean="0"/>
              <a:t>StackGAN</a:t>
            </a:r>
            <a:r>
              <a:rPr lang="zh-CN" altLang="en-US" sz="1600" dirty="0" smtClean="0"/>
              <a:t>网络细节</a:t>
            </a:r>
            <a:endParaRPr lang="en-US" altLang="zh-CN" sz="1600" dirty="0" smtClean="0"/>
          </a:p>
          <a:p>
            <a:pPr marL="742950" lvl="1" indent="-285750">
              <a:lnSpc>
                <a:spcPct val="150000"/>
              </a:lnSpc>
              <a:buFont typeface="Arial" panose="020B0604020202020204" pitchFamily="34" charset="0"/>
              <a:buChar char="•"/>
            </a:pPr>
            <a:r>
              <a:rPr lang="en-US" altLang="zh-CN" sz="1600" dirty="0" err="1" smtClean="0"/>
              <a:t>StackGAN</a:t>
            </a:r>
            <a:r>
              <a:rPr lang="zh-CN" altLang="en-US" sz="1600" dirty="0" smtClean="0"/>
              <a:t>在还原细节时，采用了上采样和卷积方式，由于卷积具有平移不变性，因而在</a:t>
            </a:r>
            <a:r>
              <a:rPr lang="en-US" altLang="zh-CN" sz="1600" dirty="0" err="1" smtClean="0"/>
              <a:t>stage1</a:t>
            </a:r>
            <a:r>
              <a:rPr lang="zh-CN" altLang="en-US" sz="1600" dirty="0" smtClean="0"/>
              <a:t>，网络只能生成大致轮廓颜色，进一步加入在空域范围内加入</a:t>
            </a:r>
            <a:r>
              <a:rPr lang="en-US" altLang="zh-CN" sz="1600" dirty="0" smtClean="0"/>
              <a:t>condition</a:t>
            </a:r>
            <a:r>
              <a:rPr lang="zh-CN" altLang="en-US" sz="1600" dirty="0" smtClean="0"/>
              <a:t>信息后，从而能够进一步细化图像。</a:t>
            </a:r>
            <a:endParaRPr lang="en-US" altLang="zh-CN" sz="1600" dirty="0" smtClean="0"/>
          </a:p>
          <a:p>
            <a:pPr marL="742950" lvl="1" indent="-285750">
              <a:lnSpc>
                <a:spcPct val="150000"/>
              </a:lnSpc>
              <a:buFont typeface="Arial" panose="020B0604020202020204" pitchFamily="34" charset="0"/>
              <a:buChar char="•"/>
            </a:pPr>
            <a:r>
              <a:rPr lang="zh-CN" altLang="en-US" sz="1600" dirty="0" smtClean="0"/>
              <a:t>在语义分割领域也存在类似细化的问题，我在想能否把用于解决语义分割的网络结构迁移到图像生成这个网络。</a:t>
            </a:r>
            <a:endParaRPr lang="en-US" altLang="zh-CN" sz="1600" dirty="0" smtClean="0"/>
          </a:p>
          <a:p>
            <a:pPr marL="285750" indent="-285750">
              <a:lnSpc>
                <a:spcPct val="150000"/>
              </a:lnSpc>
              <a:buFont typeface="Arial" panose="020B0604020202020204" pitchFamily="34" charset="0"/>
              <a:buChar char="•"/>
            </a:pPr>
            <a:r>
              <a:rPr lang="zh-CN" altLang="en-US" sz="1600" dirty="0" smtClean="0"/>
              <a:t>关于框架与训练模型</a:t>
            </a:r>
            <a:endParaRPr lang="en-US" altLang="zh-CN" sz="1600" dirty="0" smtClean="0"/>
          </a:p>
          <a:p>
            <a:pPr marL="742950" lvl="1" indent="-285750">
              <a:lnSpc>
                <a:spcPct val="150000"/>
              </a:lnSpc>
              <a:buFont typeface="Arial" panose="020B0604020202020204" pitchFamily="34" charset="0"/>
              <a:buChar char="•"/>
            </a:pPr>
            <a:r>
              <a:rPr lang="zh-CN" altLang="en-US" sz="1600" dirty="0" smtClean="0"/>
              <a:t>我之前一直抱着尽可能使用预训练模型，可是发现，各个模型的实现所使用的框架各不相同，自己要实验</a:t>
            </a:r>
            <a:r>
              <a:rPr lang="en-US" altLang="zh-CN" sz="1600" dirty="0" err="1" smtClean="0"/>
              <a:t>TensorFlow</a:t>
            </a:r>
            <a:r>
              <a:rPr lang="zh-CN" altLang="en-US" sz="1600" dirty="0" smtClean="0"/>
              <a:t>、</a:t>
            </a:r>
            <a:r>
              <a:rPr lang="en-US" altLang="zh-CN" sz="1600" dirty="0" smtClean="0"/>
              <a:t>Torch</a:t>
            </a:r>
            <a:r>
              <a:rPr lang="zh-CN" altLang="en-US" sz="1600" dirty="0" smtClean="0"/>
              <a:t>等架构，还要学习</a:t>
            </a:r>
            <a:r>
              <a:rPr lang="en-US" altLang="zh-CN" sz="1600" dirty="0" err="1" smtClean="0"/>
              <a:t>lua</a:t>
            </a:r>
            <a:r>
              <a:rPr lang="zh-CN" altLang="en-US" sz="1600" dirty="0" smtClean="0"/>
              <a:t>语言，工作量太大。</a:t>
            </a:r>
            <a:endParaRPr lang="en-US" altLang="zh-CN" sz="1600" dirty="0" smtClean="0"/>
          </a:p>
          <a:p>
            <a:pPr marL="742950" lvl="1" indent="-285750">
              <a:lnSpc>
                <a:spcPct val="150000"/>
              </a:lnSpc>
              <a:buFont typeface="Arial" panose="020B0604020202020204" pitchFamily="34" charset="0"/>
              <a:buChar char="•"/>
            </a:pPr>
            <a:r>
              <a:rPr lang="zh-CN" altLang="en-US" sz="1600" dirty="0" smtClean="0"/>
              <a:t>下定决心，自己训练模型。</a:t>
            </a:r>
            <a:endParaRPr lang="en-US" altLang="zh-CN" sz="1600" dirty="0" smtClean="0"/>
          </a:p>
          <a:p>
            <a:pPr marL="742950" lvl="1" indent="-285750">
              <a:lnSpc>
                <a:spcPct val="150000"/>
              </a:lnSpc>
              <a:buFont typeface="Arial" panose="020B0604020202020204" pitchFamily="34" charset="0"/>
              <a:buChar char="•"/>
            </a:pPr>
            <a:r>
              <a:rPr lang="zh-CN" altLang="en-US" sz="1600" dirty="0" smtClean="0"/>
              <a:t>使用</a:t>
            </a:r>
            <a:r>
              <a:rPr lang="en-US" altLang="zh-CN" sz="1600" strike="sngStrike" dirty="0" smtClean="0"/>
              <a:t>Baidu</a:t>
            </a:r>
            <a:r>
              <a:rPr lang="zh-CN" altLang="en-US" sz="1600" strike="sngStrike" dirty="0" smtClean="0"/>
              <a:t>的</a:t>
            </a:r>
            <a:r>
              <a:rPr lang="en-US" altLang="zh-CN" sz="1600" strike="sngStrike" dirty="0" smtClean="0"/>
              <a:t>Paddle</a:t>
            </a:r>
            <a:r>
              <a:rPr lang="zh-CN" altLang="en-US" sz="1600" strike="sngStrike" dirty="0" smtClean="0"/>
              <a:t>框架</a:t>
            </a:r>
            <a:r>
              <a:rPr lang="zh-CN" altLang="en-US" sz="1600" dirty="0" smtClean="0"/>
              <a:t>或</a:t>
            </a:r>
            <a:r>
              <a:rPr lang="en-US" altLang="zh-CN" sz="1600" dirty="0" err="1" smtClean="0"/>
              <a:t>pytorch</a:t>
            </a:r>
            <a:r>
              <a:rPr lang="zh-CN" altLang="en-US" sz="1600" dirty="0" smtClean="0"/>
              <a:t>框架</a:t>
            </a:r>
            <a:endParaRPr lang="en-US" altLang="zh-CN" sz="1600" dirty="0" smtClean="0"/>
          </a:p>
          <a:p>
            <a:pPr marL="285750" indent="-285750">
              <a:lnSpc>
                <a:spcPct val="150000"/>
              </a:lnSpc>
              <a:buFont typeface="Arial" panose="020B0604020202020204" pitchFamily="34" charset="0"/>
              <a:buChar char="•"/>
            </a:pPr>
            <a:r>
              <a:rPr lang="zh-CN" altLang="en-US" sz="1600" dirty="0" smtClean="0"/>
              <a:t>下一步工作</a:t>
            </a:r>
            <a:endParaRPr lang="en-US" altLang="zh-CN" sz="1600" dirty="0" smtClean="0"/>
          </a:p>
          <a:p>
            <a:pPr marL="742950" lvl="1" indent="-285750">
              <a:lnSpc>
                <a:spcPct val="150000"/>
              </a:lnSpc>
              <a:buFont typeface="Arial" panose="020B0604020202020204" pitchFamily="34" charset="0"/>
              <a:buChar char="•"/>
            </a:pPr>
            <a:r>
              <a:rPr lang="zh-CN" altLang="en-US" sz="1600" dirty="0" smtClean="0"/>
              <a:t>收集数据集</a:t>
            </a:r>
            <a:endParaRPr lang="en-US" altLang="zh-CN" sz="1600" dirty="0" smtClean="0"/>
          </a:p>
          <a:p>
            <a:pPr marL="742950" lvl="1" indent="-285750">
              <a:lnSpc>
                <a:spcPct val="150000"/>
              </a:lnSpc>
              <a:buFont typeface="Arial" panose="020B0604020202020204" pitchFamily="34" charset="0"/>
              <a:buChar char="•"/>
            </a:pPr>
            <a:r>
              <a:rPr lang="zh-CN" altLang="en-US" sz="1600" smtClean="0"/>
              <a:t>开始编代码，训网络。</a:t>
            </a:r>
            <a:endParaRPr lang="en-US" altLang="zh-CN" sz="1600" smtClean="0"/>
          </a:p>
        </p:txBody>
      </p:sp>
    </p:spTree>
    <p:extLst>
      <p:ext uri="{BB962C8B-B14F-4D97-AF65-F5344CB8AC3E}">
        <p14:creationId xmlns:p14="http://schemas.microsoft.com/office/powerpoint/2010/main" val="38970421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9275" y="752526"/>
            <a:ext cx="4324865" cy="523220"/>
          </a:xfrm>
          <a:prstGeom prst="rect">
            <a:avLst/>
          </a:prstGeom>
          <a:noFill/>
        </p:spPr>
        <p:txBody>
          <a:bodyPr wrap="square" rtlCol="0">
            <a:spAutoFit/>
          </a:bodyPr>
          <a:lstStyle/>
          <a:p>
            <a:r>
              <a:rPr lang="zh-CN" altLang="en-US" sz="2800" dirty="0" smtClean="0"/>
              <a:t>项目实训：第六天</a:t>
            </a:r>
            <a:endParaRPr lang="zh-CN" altLang="en-US" sz="2800" dirty="0"/>
          </a:p>
        </p:txBody>
      </p:sp>
      <p:sp>
        <p:nvSpPr>
          <p:cNvPr id="5" name="文本框 4"/>
          <p:cNvSpPr txBox="1"/>
          <p:nvPr/>
        </p:nvSpPr>
        <p:spPr>
          <a:xfrm>
            <a:off x="1691640" y="1600200"/>
            <a:ext cx="9418320" cy="230832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dirty="0" smtClean="0"/>
              <a:t>在转模型参数时，取得一些进展</a:t>
            </a:r>
            <a:endParaRPr lang="en-US" altLang="zh-CN" sz="1600" dirty="0" smtClean="0"/>
          </a:p>
          <a:p>
            <a:pPr marL="742950" lvl="1" indent="-285750">
              <a:lnSpc>
                <a:spcPct val="150000"/>
              </a:lnSpc>
              <a:buFont typeface="Arial" panose="020B0604020202020204" pitchFamily="34" charset="0"/>
              <a:buChar char="•"/>
            </a:pPr>
            <a:r>
              <a:rPr lang="zh-CN" altLang="en-US" sz="1600" dirty="0" smtClean="0"/>
              <a:t>已经能够从</a:t>
            </a:r>
            <a:r>
              <a:rPr lang="en-US" altLang="zh-CN" sz="1600" dirty="0" err="1" smtClean="0"/>
              <a:t>t7</a:t>
            </a:r>
            <a:r>
              <a:rPr lang="zh-CN" altLang="en-US" sz="1600" dirty="0" smtClean="0"/>
              <a:t>中读取参数</a:t>
            </a:r>
            <a:endParaRPr lang="en-US" altLang="zh-CN" sz="1600" dirty="0" smtClean="0"/>
          </a:p>
          <a:p>
            <a:pPr marL="742950" lvl="1" indent="-285750">
              <a:lnSpc>
                <a:spcPct val="150000"/>
              </a:lnSpc>
              <a:buFont typeface="Arial" panose="020B0604020202020204" pitchFamily="34" charset="0"/>
              <a:buChar char="•"/>
            </a:pPr>
            <a:r>
              <a:rPr lang="zh-CN" altLang="en-US" sz="1600" dirty="0" smtClean="0"/>
              <a:t>并且在</a:t>
            </a:r>
            <a:r>
              <a:rPr lang="en-US" altLang="zh-CN" sz="1600" dirty="0" err="1" smtClean="0"/>
              <a:t>pytorch</a:t>
            </a:r>
            <a:r>
              <a:rPr lang="zh-CN" altLang="en-US" sz="1600" dirty="0" smtClean="0"/>
              <a:t>中和</a:t>
            </a:r>
            <a:r>
              <a:rPr lang="en-US" altLang="zh-CN" sz="1600" dirty="0" err="1" smtClean="0"/>
              <a:t>lua</a:t>
            </a:r>
            <a:r>
              <a:rPr lang="zh-CN" altLang="en-US" sz="1600" dirty="0" smtClean="0"/>
              <a:t>的模型也完全对应，</a:t>
            </a:r>
            <a:endParaRPr lang="en-US" altLang="zh-CN" sz="1600" dirty="0" smtClean="0"/>
          </a:p>
          <a:p>
            <a:pPr marL="742950" lvl="1" indent="-285750">
              <a:lnSpc>
                <a:spcPct val="150000"/>
              </a:lnSpc>
              <a:buFont typeface="Arial" panose="020B0604020202020204" pitchFamily="34" charset="0"/>
              <a:buChar char="•"/>
            </a:pPr>
            <a:r>
              <a:rPr lang="zh-CN" altLang="en-US" sz="1600" dirty="0" smtClean="0"/>
              <a:t>参数大小也匹配，</a:t>
            </a:r>
            <a:endParaRPr lang="en-US" altLang="zh-CN" sz="1600" dirty="0" smtClean="0"/>
          </a:p>
          <a:p>
            <a:pPr marL="742950" lvl="1" indent="-285750">
              <a:lnSpc>
                <a:spcPct val="150000"/>
              </a:lnSpc>
              <a:buFont typeface="Arial" panose="020B0604020202020204" pitchFamily="34" charset="0"/>
              <a:buChar char="•"/>
            </a:pPr>
            <a:r>
              <a:rPr lang="zh-CN" altLang="en-US" sz="1600" dirty="0" smtClean="0"/>
              <a:t>可是输出就是不正确</a:t>
            </a:r>
            <a:endParaRPr lang="en-US" altLang="zh-CN" sz="1600" dirty="0" smtClean="0"/>
          </a:p>
          <a:p>
            <a:pPr marL="285750" indent="-285750">
              <a:lnSpc>
                <a:spcPct val="150000"/>
              </a:lnSpc>
              <a:buFont typeface="Arial" panose="020B0604020202020204" pitchFamily="34" charset="0"/>
              <a:buChar char="•"/>
            </a:pPr>
            <a:r>
              <a:rPr lang="zh-CN" altLang="en-US" sz="1600" dirty="0" smtClean="0"/>
              <a:t>忙活了一天，没整出结果</a:t>
            </a:r>
            <a:endParaRPr lang="en-US" altLang="zh-CN" sz="1600" dirty="0" smtClean="0"/>
          </a:p>
        </p:txBody>
      </p:sp>
    </p:spTree>
    <p:extLst>
      <p:ext uri="{BB962C8B-B14F-4D97-AF65-F5344CB8AC3E}">
        <p14:creationId xmlns:p14="http://schemas.microsoft.com/office/powerpoint/2010/main" val="29215059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9275" y="752526"/>
            <a:ext cx="4324865" cy="523220"/>
          </a:xfrm>
          <a:prstGeom prst="rect">
            <a:avLst/>
          </a:prstGeom>
          <a:noFill/>
        </p:spPr>
        <p:txBody>
          <a:bodyPr wrap="square" rtlCol="0">
            <a:spAutoFit/>
          </a:bodyPr>
          <a:lstStyle/>
          <a:p>
            <a:r>
              <a:rPr lang="zh-CN" altLang="en-US" sz="2800" dirty="0" smtClean="0"/>
              <a:t>项目实训：第七天</a:t>
            </a:r>
            <a:endParaRPr lang="zh-CN" altLang="en-US" sz="2800" dirty="0"/>
          </a:p>
        </p:txBody>
      </p:sp>
      <p:sp>
        <p:nvSpPr>
          <p:cNvPr id="5" name="文本框 4"/>
          <p:cNvSpPr txBox="1"/>
          <p:nvPr/>
        </p:nvSpPr>
        <p:spPr>
          <a:xfrm>
            <a:off x="1691640" y="1600200"/>
            <a:ext cx="9418320" cy="83099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smtClean="0"/>
              <a:t>再次尝试转换模型参数。</a:t>
            </a:r>
            <a:endParaRPr lang="en-US" altLang="zh-CN" sz="1600" dirty="0"/>
          </a:p>
          <a:p>
            <a:pPr marL="285750" indent="-285750">
              <a:lnSpc>
                <a:spcPct val="150000"/>
              </a:lnSpc>
              <a:buFont typeface="Arial" panose="020B0604020202020204" pitchFamily="34" charset="0"/>
              <a:buChar char="•"/>
            </a:pPr>
            <a:r>
              <a:rPr lang="zh-CN" altLang="en-US" sz="1600" dirty="0" smtClean="0"/>
              <a:t>从论文实现的</a:t>
            </a:r>
            <a:r>
              <a:rPr lang="en-US" altLang="zh-CN" sz="1600" dirty="0" smtClean="0"/>
              <a:t>GitHub</a:t>
            </a:r>
            <a:r>
              <a:rPr lang="zh-CN" altLang="en-US" sz="1600" dirty="0" smtClean="0"/>
              <a:t>源码的链接中下载好数据集，准备自己训练</a:t>
            </a:r>
            <a:endParaRPr lang="en-US" altLang="zh-CN" sz="1600" dirty="0" smtClean="0"/>
          </a:p>
        </p:txBody>
      </p:sp>
    </p:spTree>
    <p:extLst>
      <p:ext uri="{BB962C8B-B14F-4D97-AF65-F5344CB8AC3E}">
        <p14:creationId xmlns:p14="http://schemas.microsoft.com/office/powerpoint/2010/main" val="5680442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9275" y="752526"/>
            <a:ext cx="4324865" cy="523220"/>
          </a:xfrm>
          <a:prstGeom prst="rect">
            <a:avLst/>
          </a:prstGeom>
          <a:noFill/>
        </p:spPr>
        <p:txBody>
          <a:bodyPr wrap="square" rtlCol="0">
            <a:spAutoFit/>
          </a:bodyPr>
          <a:lstStyle/>
          <a:p>
            <a:r>
              <a:rPr lang="zh-CN" altLang="en-US" sz="2800" dirty="0" smtClean="0"/>
              <a:t>项目实训：第八天</a:t>
            </a:r>
            <a:endParaRPr lang="zh-CN" altLang="en-US" sz="2800" dirty="0"/>
          </a:p>
        </p:txBody>
      </p:sp>
      <p:sp>
        <p:nvSpPr>
          <p:cNvPr id="5" name="文本框 4"/>
          <p:cNvSpPr txBox="1"/>
          <p:nvPr/>
        </p:nvSpPr>
        <p:spPr>
          <a:xfrm>
            <a:off x="1691640" y="1600200"/>
            <a:ext cx="9418320" cy="37856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dirty="0"/>
              <a:t>转</a:t>
            </a:r>
            <a:r>
              <a:rPr lang="zh-CN" altLang="en-US" sz="1600" dirty="0" smtClean="0"/>
              <a:t>模型无果</a:t>
            </a:r>
            <a:endParaRPr lang="en-US" altLang="zh-CN" sz="1600" dirty="0" smtClean="0"/>
          </a:p>
          <a:p>
            <a:pPr marL="742950" lvl="1" indent="-285750">
              <a:lnSpc>
                <a:spcPct val="150000"/>
              </a:lnSpc>
              <a:buFont typeface="Arial" panose="020B0604020202020204" pitchFamily="34" charset="0"/>
              <a:buChar char="•"/>
            </a:pPr>
            <a:r>
              <a:rPr lang="zh-CN" altLang="en-US" sz="1600" dirty="0" smtClean="0"/>
              <a:t>我从</a:t>
            </a:r>
            <a:r>
              <a:rPr lang="en-US" altLang="zh-CN" sz="1600" dirty="0" smtClean="0"/>
              <a:t>.</a:t>
            </a:r>
            <a:r>
              <a:rPr lang="en-US" altLang="zh-CN" sz="1600" dirty="0" err="1" smtClean="0"/>
              <a:t>t7</a:t>
            </a:r>
            <a:r>
              <a:rPr lang="zh-CN" altLang="en-US" sz="1600" dirty="0" smtClean="0"/>
              <a:t>文件扒取得到模型参数，并且把它填充到</a:t>
            </a:r>
            <a:r>
              <a:rPr lang="en-US" altLang="zh-CN" sz="1600" dirty="0" err="1" smtClean="0"/>
              <a:t>pytorch</a:t>
            </a:r>
            <a:r>
              <a:rPr lang="zh-CN" altLang="en-US" sz="1600" dirty="0" smtClean="0"/>
              <a:t>内的模型类型</a:t>
            </a:r>
            <a:r>
              <a:rPr lang="en-US" altLang="zh-CN" sz="1600" dirty="0" smtClean="0"/>
              <a:t>.</a:t>
            </a:r>
            <a:r>
              <a:rPr lang="en-US" altLang="zh-CN" sz="1600" dirty="0" err="1" smtClean="0"/>
              <a:t>pth</a:t>
            </a:r>
            <a:r>
              <a:rPr lang="zh-CN" altLang="en-US" sz="1600" dirty="0" smtClean="0"/>
              <a:t>，</a:t>
            </a:r>
            <a:endParaRPr lang="en-US" altLang="zh-CN" sz="1600" dirty="0" smtClean="0"/>
          </a:p>
          <a:p>
            <a:pPr marL="742950" lvl="1" indent="-285750">
              <a:lnSpc>
                <a:spcPct val="150000"/>
              </a:lnSpc>
              <a:buFont typeface="Arial" panose="020B0604020202020204" pitchFamily="34" charset="0"/>
              <a:buChar char="•"/>
            </a:pPr>
            <a:r>
              <a:rPr lang="zh-CN" altLang="en-US" sz="1600" dirty="0" smtClean="0"/>
              <a:t>可是经过验证，模型的输出不正确。</a:t>
            </a:r>
            <a:endParaRPr lang="en-US" altLang="zh-CN" sz="1600" dirty="0" smtClean="0"/>
          </a:p>
          <a:p>
            <a:pPr marL="742950" lvl="1" indent="-285750">
              <a:lnSpc>
                <a:spcPct val="150000"/>
              </a:lnSpc>
              <a:buFont typeface="Arial" panose="020B0604020202020204" pitchFamily="34" charset="0"/>
              <a:buChar char="•"/>
            </a:pPr>
            <a:r>
              <a:rPr lang="zh-CN" altLang="en-US" sz="1600" smtClean="0"/>
              <a:t>经过两三天折腾，最终</a:t>
            </a:r>
            <a:r>
              <a:rPr lang="zh-CN" altLang="en-US" sz="1600" dirty="0" smtClean="0"/>
              <a:t>放弃</a:t>
            </a:r>
            <a:endParaRPr lang="en-US" altLang="zh-CN" sz="1600" dirty="0"/>
          </a:p>
          <a:p>
            <a:pPr marL="285750" indent="-285750">
              <a:lnSpc>
                <a:spcPct val="150000"/>
              </a:lnSpc>
              <a:buFont typeface="Arial" panose="020B0604020202020204" pitchFamily="34" charset="0"/>
              <a:buChar char="•"/>
            </a:pPr>
            <a:r>
              <a:rPr lang="zh-CN" altLang="en-US" sz="1600" dirty="0"/>
              <a:t>捋顺</a:t>
            </a:r>
            <a:r>
              <a:rPr lang="zh-CN" altLang="en-US" sz="1600" dirty="0" smtClean="0"/>
              <a:t>别人实现的代码，并且跑通程序，目前正在训练</a:t>
            </a:r>
            <a:endParaRPr lang="en-US" altLang="zh-CN" sz="1600" dirty="0"/>
          </a:p>
          <a:p>
            <a:pPr marL="742950" lvl="1" indent="-285750">
              <a:lnSpc>
                <a:spcPct val="150000"/>
              </a:lnSpc>
              <a:buFont typeface="Arial" panose="020B0604020202020204" pitchFamily="34" charset="0"/>
              <a:buChar char="•"/>
            </a:pPr>
            <a:r>
              <a:rPr lang="zh-CN" altLang="en-US" sz="1600" dirty="0"/>
              <a:t>本</a:t>
            </a:r>
            <a:r>
              <a:rPr lang="zh-CN" altLang="en-US" sz="1600" dirty="0" smtClean="0"/>
              <a:t>以为训练一个模型需要几天时间，所以本着加快进度的目的，尽量不训练网络。</a:t>
            </a:r>
            <a:endParaRPr lang="en-US" altLang="zh-CN" sz="1600" dirty="0" smtClean="0"/>
          </a:p>
          <a:p>
            <a:pPr marL="742950" lvl="1" indent="-285750">
              <a:lnSpc>
                <a:spcPct val="150000"/>
              </a:lnSpc>
              <a:buFont typeface="Arial" panose="020B0604020202020204" pitchFamily="34" charset="0"/>
              <a:buChar char="•"/>
            </a:pPr>
            <a:r>
              <a:rPr lang="zh-CN" altLang="en-US" sz="1600" dirty="0" smtClean="0"/>
              <a:t>在训练过程中发现，数据集太简单，几个小时就可以训完。</a:t>
            </a:r>
            <a:endParaRPr lang="en-US" altLang="zh-CN" sz="1600" dirty="0" smtClean="0"/>
          </a:p>
          <a:p>
            <a:pPr marL="742950" lvl="1" indent="-285750">
              <a:lnSpc>
                <a:spcPct val="150000"/>
              </a:lnSpc>
              <a:buFont typeface="Arial" panose="020B0604020202020204" pitchFamily="34" charset="0"/>
              <a:buChar char="•"/>
            </a:pPr>
            <a:r>
              <a:rPr lang="zh-CN" altLang="en-US" sz="1600" dirty="0" smtClean="0"/>
              <a:t>教训：如果没有写成可供参考的模型，自己训！！</a:t>
            </a:r>
            <a:endParaRPr lang="en-US" altLang="zh-CN" sz="1600" dirty="0"/>
          </a:p>
          <a:p>
            <a:pPr marL="285750" indent="-285750">
              <a:lnSpc>
                <a:spcPct val="150000"/>
              </a:lnSpc>
              <a:buFont typeface="Arial" panose="020B0604020202020204" pitchFamily="34" charset="0"/>
              <a:buChar char="•"/>
            </a:pPr>
            <a:r>
              <a:rPr lang="zh-CN" altLang="en-US" sz="1600" dirty="0" smtClean="0"/>
              <a:t>下一步工作</a:t>
            </a:r>
            <a:endParaRPr lang="en-US" altLang="zh-CN" sz="1600" dirty="0" smtClean="0"/>
          </a:p>
          <a:p>
            <a:pPr marL="742950" lvl="1" indent="-285750">
              <a:lnSpc>
                <a:spcPct val="150000"/>
              </a:lnSpc>
              <a:buFont typeface="Arial" panose="020B0604020202020204" pitchFamily="34" charset="0"/>
              <a:buChar char="•"/>
            </a:pPr>
            <a:r>
              <a:rPr lang="zh-CN" altLang="en-US" sz="1600" dirty="0" smtClean="0"/>
              <a:t>等待训练完</a:t>
            </a:r>
            <a:r>
              <a:rPr lang="en-US" altLang="zh-CN" sz="1600" dirty="0" smtClean="0"/>
              <a:t>text encoder</a:t>
            </a:r>
            <a:r>
              <a:rPr lang="zh-CN" altLang="en-US" sz="1600" dirty="0" smtClean="0"/>
              <a:t>后，继续训练</a:t>
            </a:r>
            <a:r>
              <a:rPr lang="en-US" altLang="zh-CN" sz="1600" dirty="0" err="1" smtClean="0"/>
              <a:t>StackGAN</a:t>
            </a:r>
            <a:endParaRPr lang="en-US" altLang="zh-CN" sz="1600" dirty="0" smtClean="0"/>
          </a:p>
        </p:txBody>
      </p:sp>
    </p:spTree>
    <p:extLst>
      <p:ext uri="{BB962C8B-B14F-4D97-AF65-F5344CB8AC3E}">
        <p14:creationId xmlns:p14="http://schemas.microsoft.com/office/powerpoint/2010/main" val="13916155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9275" y="752526"/>
            <a:ext cx="4324865" cy="523220"/>
          </a:xfrm>
          <a:prstGeom prst="rect">
            <a:avLst/>
          </a:prstGeom>
          <a:noFill/>
        </p:spPr>
        <p:txBody>
          <a:bodyPr wrap="square" rtlCol="0">
            <a:spAutoFit/>
          </a:bodyPr>
          <a:lstStyle/>
          <a:p>
            <a:r>
              <a:rPr lang="zh-CN" altLang="en-US" sz="2800" dirty="0" smtClean="0"/>
              <a:t>项目实训：第九天</a:t>
            </a:r>
            <a:endParaRPr lang="zh-CN" altLang="en-US" sz="2800" dirty="0"/>
          </a:p>
        </p:txBody>
      </p:sp>
      <p:sp>
        <p:nvSpPr>
          <p:cNvPr id="5" name="文本框 4"/>
          <p:cNvSpPr txBox="1"/>
          <p:nvPr/>
        </p:nvSpPr>
        <p:spPr>
          <a:xfrm>
            <a:off x="1691640" y="1600200"/>
            <a:ext cx="9418320" cy="489364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dirty="0" smtClean="0"/>
              <a:t>训练模型</a:t>
            </a:r>
            <a:endParaRPr lang="en-US" altLang="zh-CN" sz="1600" dirty="0" smtClean="0"/>
          </a:p>
          <a:p>
            <a:pPr marL="742950" lvl="1" indent="-285750">
              <a:lnSpc>
                <a:spcPct val="150000"/>
              </a:lnSpc>
              <a:buFont typeface="Arial" panose="020B0604020202020204" pitchFamily="34" charset="0"/>
              <a:buChar char="•"/>
            </a:pPr>
            <a:r>
              <a:rPr lang="en-US" altLang="zh-CN" sz="1600" dirty="0" err="1" smtClean="0"/>
              <a:t>stackGAN</a:t>
            </a:r>
            <a:r>
              <a:rPr lang="zh-CN" altLang="en-US" sz="1600" dirty="0" smtClean="0"/>
              <a:t>网络是在别人工作的基础上进行的，若要重新从头开始训练，需要经过以下两个阶段：</a:t>
            </a:r>
            <a:endParaRPr lang="en-US" altLang="zh-CN" sz="1600" dirty="0" smtClean="0"/>
          </a:p>
          <a:p>
            <a:pPr marL="1200150" lvl="2" indent="-285750">
              <a:lnSpc>
                <a:spcPct val="150000"/>
              </a:lnSpc>
              <a:buFont typeface="Arial" panose="020B0604020202020204" pitchFamily="34" charset="0"/>
              <a:buChar char="•"/>
            </a:pPr>
            <a:r>
              <a:rPr lang="zh-CN" altLang="en-US" sz="1600" dirty="0" smtClean="0"/>
              <a:t>文本编码器的训练</a:t>
            </a:r>
            <a:endParaRPr lang="en-US" altLang="zh-CN" sz="1600" dirty="0" smtClean="0"/>
          </a:p>
          <a:p>
            <a:pPr marL="1200150" lvl="2" indent="-285750">
              <a:lnSpc>
                <a:spcPct val="150000"/>
              </a:lnSpc>
              <a:buFont typeface="Arial" panose="020B0604020202020204" pitchFamily="34" charset="0"/>
              <a:buChar char="•"/>
            </a:pPr>
            <a:r>
              <a:rPr lang="en-US" altLang="zh-CN" sz="1600" dirty="0" err="1" smtClean="0"/>
              <a:t>GAN</a:t>
            </a:r>
            <a:r>
              <a:rPr lang="zh-CN" altLang="en-US" sz="1600" dirty="0" smtClean="0"/>
              <a:t>网络的训练</a:t>
            </a:r>
            <a:endParaRPr lang="en-US" altLang="zh-CN" sz="1600" dirty="0" smtClean="0"/>
          </a:p>
          <a:p>
            <a:pPr marL="742950" lvl="1" indent="-285750">
              <a:lnSpc>
                <a:spcPct val="150000"/>
              </a:lnSpc>
              <a:buFont typeface="Arial" panose="020B0604020202020204" pitchFamily="34" charset="0"/>
              <a:buChar char="•"/>
            </a:pPr>
            <a:r>
              <a:rPr lang="zh-CN" altLang="en-US" sz="1600" dirty="0" smtClean="0"/>
              <a:t>目前，已经训练出</a:t>
            </a:r>
            <a:r>
              <a:rPr lang="en-US" altLang="zh-CN" sz="1600" dirty="0" smtClean="0"/>
              <a:t>CUB</a:t>
            </a:r>
            <a:r>
              <a:rPr lang="zh-CN" altLang="en-US" sz="1600" dirty="0" smtClean="0"/>
              <a:t>和</a:t>
            </a:r>
            <a:r>
              <a:rPr lang="en-US" altLang="zh-CN" sz="1600" dirty="0" err="1" smtClean="0"/>
              <a:t>flower104</a:t>
            </a:r>
            <a:r>
              <a:rPr lang="zh-CN" altLang="en-US" sz="1600" dirty="0" smtClean="0"/>
              <a:t>这两个数据集的</a:t>
            </a:r>
            <a:r>
              <a:rPr lang="en-US" altLang="zh-CN" sz="1600" dirty="0" smtClean="0"/>
              <a:t>text embedding</a:t>
            </a:r>
            <a:r>
              <a:rPr lang="zh-CN" altLang="en-US" sz="1600" dirty="0" smtClean="0"/>
              <a:t>网络，</a:t>
            </a:r>
            <a:endParaRPr lang="en-US" altLang="zh-CN" sz="1600" dirty="0" smtClean="0"/>
          </a:p>
          <a:p>
            <a:pPr marL="742950" lvl="1" indent="-285750">
              <a:lnSpc>
                <a:spcPct val="150000"/>
              </a:lnSpc>
              <a:buFont typeface="Arial" panose="020B0604020202020204" pitchFamily="34" charset="0"/>
              <a:buChar char="•"/>
            </a:pPr>
            <a:r>
              <a:rPr lang="zh-CN" altLang="en-US" sz="1600" dirty="0"/>
              <a:t>还</a:t>
            </a:r>
            <a:r>
              <a:rPr lang="zh-CN" altLang="en-US" sz="1600" dirty="0" smtClean="0"/>
              <a:t>需要训练</a:t>
            </a:r>
            <a:r>
              <a:rPr lang="en-US" altLang="zh-CN" sz="1600" dirty="0" smtClean="0"/>
              <a:t>coco</a:t>
            </a:r>
            <a:r>
              <a:rPr lang="zh-CN" altLang="en-US" sz="1600" dirty="0" smtClean="0"/>
              <a:t>数据集上的网络</a:t>
            </a:r>
            <a:endParaRPr lang="en-US" altLang="zh-CN" sz="1600" dirty="0" smtClean="0"/>
          </a:p>
          <a:p>
            <a:pPr marL="285750" indent="-285750">
              <a:lnSpc>
                <a:spcPct val="150000"/>
              </a:lnSpc>
              <a:buFont typeface="Arial" panose="020B0604020202020204" pitchFamily="34" charset="0"/>
              <a:buChar char="•"/>
            </a:pPr>
            <a:r>
              <a:rPr lang="zh-CN" altLang="en-US" sz="1600" dirty="0" smtClean="0"/>
              <a:t>今日工作</a:t>
            </a:r>
            <a:endParaRPr lang="en-US" altLang="zh-CN" sz="1600" dirty="0"/>
          </a:p>
          <a:p>
            <a:pPr marL="742950" lvl="1" indent="-285750">
              <a:lnSpc>
                <a:spcPct val="150000"/>
              </a:lnSpc>
              <a:buFont typeface="Arial" panose="020B0604020202020204" pitchFamily="34" charset="0"/>
              <a:buChar char="•"/>
            </a:pPr>
            <a:r>
              <a:rPr lang="zh-CN" altLang="en-US" sz="1600" dirty="0" smtClean="0"/>
              <a:t>整理</a:t>
            </a:r>
            <a:r>
              <a:rPr lang="en-US" altLang="zh-CN" sz="1600" dirty="0" smtClean="0"/>
              <a:t>coco</a:t>
            </a:r>
            <a:r>
              <a:rPr lang="zh-CN" altLang="en-US" sz="1600" dirty="0" smtClean="0"/>
              <a:t>数据集，编写</a:t>
            </a:r>
            <a:r>
              <a:rPr lang="en-US" altLang="zh-CN" sz="1600" dirty="0" smtClean="0"/>
              <a:t>coco</a:t>
            </a:r>
            <a:r>
              <a:rPr lang="zh-CN" altLang="en-US" sz="1600" dirty="0" smtClean="0"/>
              <a:t>的数据集加载部分的代码</a:t>
            </a:r>
            <a:endParaRPr lang="en-US" altLang="zh-CN" sz="1600" dirty="0" smtClean="0"/>
          </a:p>
          <a:p>
            <a:pPr marL="742950" lvl="1" indent="-285750">
              <a:lnSpc>
                <a:spcPct val="150000"/>
              </a:lnSpc>
              <a:buFont typeface="Arial" panose="020B0604020202020204" pitchFamily="34" charset="0"/>
              <a:buChar char="•"/>
            </a:pPr>
            <a:r>
              <a:rPr lang="zh-CN" altLang="en-US" sz="1600" dirty="0" smtClean="0"/>
              <a:t>编写</a:t>
            </a:r>
            <a:r>
              <a:rPr lang="en-US" altLang="zh-CN" sz="1600" dirty="0" err="1" smtClean="0"/>
              <a:t>Xception</a:t>
            </a:r>
            <a:r>
              <a:rPr lang="zh-CN" altLang="en-US" sz="1600" dirty="0" smtClean="0"/>
              <a:t>图像编码器，和训练这个网络代码</a:t>
            </a:r>
            <a:endParaRPr lang="en-US" altLang="zh-CN" sz="1600" dirty="0" smtClean="0"/>
          </a:p>
          <a:p>
            <a:pPr marL="742950" lvl="1" indent="-285750">
              <a:lnSpc>
                <a:spcPct val="150000"/>
              </a:lnSpc>
              <a:buFont typeface="Arial" panose="020B0604020202020204" pitchFamily="34" charset="0"/>
              <a:buChar char="•"/>
            </a:pPr>
            <a:r>
              <a:rPr lang="zh-CN" altLang="en-US" sz="1600" dirty="0" smtClean="0"/>
              <a:t>目前已经调通程序</a:t>
            </a:r>
            <a:endParaRPr lang="en-US" altLang="zh-CN" sz="1600" dirty="0" smtClean="0"/>
          </a:p>
          <a:p>
            <a:pPr marL="285750" indent="-285750">
              <a:lnSpc>
                <a:spcPct val="150000"/>
              </a:lnSpc>
              <a:buFont typeface="Arial" panose="020B0604020202020204" pitchFamily="34" charset="0"/>
              <a:buChar char="•"/>
            </a:pPr>
            <a:r>
              <a:rPr lang="zh-CN" altLang="en-US" sz="1600" dirty="0" smtClean="0"/>
              <a:t>下一步工作</a:t>
            </a:r>
            <a:endParaRPr lang="en-US" altLang="zh-CN" sz="1600" dirty="0" smtClean="0"/>
          </a:p>
          <a:p>
            <a:pPr marL="742950" lvl="1" indent="-285750">
              <a:lnSpc>
                <a:spcPct val="150000"/>
              </a:lnSpc>
              <a:buFont typeface="Arial" panose="020B0604020202020204" pitchFamily="34" charset="0"/>
              <a:buChar char="•"/>
            </a:pPr>
            <a:r>
              <a:rPr lang="zh-CN" altLang="en-US" sz="1600" dirty="0" smtClean="0"/>
              <a:t>等待空出</a:t>
            </a:r>
            <a:r>
              <a:rPr lang="en-US" altLang="zh-CN" sz="1600" dirty="0" smtClean="0"/>
              <a:t>GPU</a:t>
            </a:r>
            <a:r>
              <a:rPr lang="zh-CN" altLang="en-US" sz="1600" dirty="0" smtClean="0"/>
              <a:t>后，先训练</a:t>
            </a:r>
            <a:r>
              <a:rPr lang="en-US" altLang="zh-CN" sz="1600" dirty="0" err="1" smtClean="0"/>
              <a:t>Xception</a:t>
            </a:r>
            <a:r>
              <a:rPr lang="zh-CN" altLang="en-US" sz="1600" dirty="0" smtClean="0"/>
              <a:t>，使用</a:t>
            </a:r>
            <a:r>
              <a:rPr lang="en-US" altLang="zh-CN" sz="1600" dirty="0" err="1" smtClean="0"/>
              <a:t>Xception</a:t>
            </a:r>
            <a:r>
              <a:rPr lang="zh-CN" altLang="en-US" sz="1600" dirty="0" smtClean="0"/>
              <a:t>对图片编码，进而利用图像编码向量训练文本编码向量，最后训练</a:t>
            </a:r>
            <a:r>
              <a:rPr lang="en-US" altLang="zh-CN" sz="1600" dirty="0" err="1" smtClean="0"/>
              <a:t>GAN</a:t>
            </a:r>
            <a:r>
              <a:rPr lang="zh-CN" altLang="en-US" sz="1600" smtClean="0"/>
              <a:t>网络。</a:t>
            </a:r>
            <a:endParaRPr lang="en-US" altLang="zh-CN" sz="1600" dirty="0" smtClean="0"/>
          </a:p>
        </p:txBody>
      </p:sp>
    </p:spTree>
    <p:extLst>
      <p:ext uri="{BB962C8B-B14F-4D97-AF65-F5344CB8AC3E}">
        <p14:creationId xmlns:p14="http://schemas.microsoft.com/office/powerpoint/2010/main" val="333753630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528</TotalTime>
  <Words>2954</Words>
  <Application>Microsoft Office PowerPoint</Application>
  <PresentationFormat>宽屏</PresentationFormat>
  <Paragraphs>249</Paragraphs>
  <Slides>30</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30</vt:i4>
      </vt:variant>
    </vt:vector>
  </HeadingPairs>
  <TitlesOfParts>
    <vt:vector size="35" baseType="lpstr">
      <vt:lpstr>等线</vt:lpstr>
      <vt:lpstr>等线 Light</vt:lpstr>
      <vt:lpstr>Arial</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霍 超凡</dc:creator>
  <cp:lastModifiedBy>霍 超凡</cp:lastModifiedBy>
  <cp:revision>107</cp:revision>
  <dcterms:created xsi:type="dcterms:W3CDTF">2020-06-08T11:50:36Z</dcterms:created>
  <dcterms:modified xsi:type="dcterms:W3CDTF">2020-06-30T11:30:34Z</dcterms:modified>
</cp:coreProperties>
</file>